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154.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164.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16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159.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57.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160.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15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Lst>
  <p:sldSz cy="5143500" cx="9144000"/>
  <p:notesSz cx="6858000" cy="9144000"/>
  <p:embeddedFontLst>
    <p:embeddedFont>
      <p:font typeface="Corsiva"/>
      <p:regular r:id="rId172"/>
      <p:bold r:id="rId173"/>
      <p:italic r:id="rId174"/>
      <p:boldItalic r:id="rId175"/>
    </p:embeddedFont>
    <p:embeddedFont>
      <p:font typeface="Raleway"/>
      <p:regular r:id="rId176"/>
      <p:bold r:id="rId177"/>
      <p:italic r:id="rId178"/>
      <p:boldItalic r:id="rId179"/>
    </p:embeddedFont>
    <p:embeddedFont>
      <p:font typeface="Lato"/>
      <p:regular r:id="rId180"/>
      <p:bold r:id="rId181"/>
      <p:italic r:id="rId182"/>
      <p:boldItalic r:id="rId18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7694D9C6-D915-4307-8E98-F3BA6DBA75F5}">
  <a:tblStyle styleId="{7694D9C6-D915-4307-8E98-F3BA6DBA75F5}"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0068E35B-138A-428A-8199-D78CD2D0856F}"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font" Target="fonts/Lato-boldItalic.fntdata"/><Relationship Id="rId32" Type="http://schemas.openxmlformats.org/officeDocument/2006/relationships/slide" Target="slides/slide27.xml"/><Relationship Id="rId182" Type="http://schemas.openxmlformats.org/officeDocument/2006/relationships/font" Target="fonts/Lato-italic.fntdata"/><Relationship Id="rId35" Type="http://schemas.openxmlformats.org/officeDocument/2006/relationships/slide" Target="slides/slide30.xml"/><Relationship Id="rId181" Type="http://schemas.openxmlformats.org/officeDocument/2006/relationships/font" Target="fonts/Lato-bold.fntdata"/><Relationship Id="rId34" Type="http://schemas.openxmlformats.org/officeDocument/2006/relationships/slide" Target="slides/slide29.xml"/><Relationship Id="rId180" Type="http://schemas.openxmlformats.org/officeDocument/2006/relationships/font" Target="fonts/Lato-regular.fntdata"/><Relationship Id="rId37" Type="http://schemas.openxmlformats.org/officeDocument/2006/relationships/slide" Target="slides/slide32.xml"/><Relationship Id="rId176" Type="http://schemas.openxmlformats.org/officeDocument/2006/relationships/font" Target="fonts/Raleway-regular.fntdata"/><Relationship Id="rId36" Type="http://schemas.openxmlformats.org/officeDocument/2006/relationships/slide" Target="slides/slide31.xml"/><Relationship Id="rId175" Type="http://schemas.openxmlformats.org/officeDocument/2006/relationships/font" Target="fonts/Corsiva-boldItalic.fntdata"/><Relationship Id="rId39" Type="http://schemas.openxmlformats.org/officeDocument/2006/relationships/slide" Target="slides/slide34.xml"/><Relationship Id="rId174" Type="http://schemas.openxmlformats.org/officeDocument/2006/relationships/font" Target="fonts/Corsiva-italic.fntdata"/><Relationship Id="rId38" Type="http://schemas.openxmlformats.org/officeDocument/2006/relationships/slide" Target="slides/slide33.xml"/><Relationship Id="rId173" Type="http://schemas.openxmlformats.org/officeDocument/2006/relationships/font" Target="fonts/Corsiva-bold.fntdata"/><Relationship Id="rId179" Type="http://schemas.openxmlformats.org/officeDocument/2006/relationships/font" Target="fonts/Raleway-boldItalic.fntdata"/><Relationship Id="rId178" Type="http://schemas.openxmlformats.org/officeDocument/2006/relationships/font" Target="fonts/Raleway-italic.fntdata"/><Relationship Id="rId177" Type="http://schemas.openxmlformats.org/officeDocument/2006/relationships/font" Target="fonts/Raleway-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font" Target="fonts/Corsiva-regular.fntdata"/><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4" name="Shape 814"/>
        <p:cNvGrpSpPr/>
        <p:nvPr/>
      </p:nvGrpSpPr>
      <p:grpSpPr>
        <a:xfrm>
          <a:off x="0" y="0"/>
          <a:ext cx="0" cy="0"/>
          <a:chOff x="0" y="0"/>
          <a:chExt cx="0" cy="0"/>
        </a:xfrm>
      </p:grpSpPr>
      <p:sp>
        <p:nvSpPr>
          <p:cNvPr id="815" name="Shape 8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6" name="Shape 8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8" name="Shape 828"/>
        <p:cNvGrpSpPr/>
        <p:nvPr/>
      </p:nvGrpSpPr>
      <p:grpSpPr>
        <a:xfrm>
          <a:off x="0" y="0"/>
          <a:ext cx="0" cy="0"/>
          <a:chOff x="0" y="0"/>
          <a:chExt cx="0" cy="0"/>
        </a:xfrm>
      </p:grpSpPr>
      <p:sp>
        <p:nvSpPr>
          <p:cNvPr id="829" name="Shape 8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0" name="Shape 8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4" name="Shape 834"/>
        <p:cNvGrpSpPr/>
        <p:nvPr/>
      </p:nvGrpSpPr>
      <p:grpSpPr>
        <a:xfrm>
          <a:off x="0" y="0"/>
          <a:ext cx="0" cy="0"/>
          <a:chOff x="0" y="0"/>
          <a:chExt cx="0" cy="0"/>
        </a:xfrm>
      </p:grpSpPr>
      <p:sp>
        <p:nvSpPr>
          <p:cNvPr id="835" name="Shape 8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6" name="Shape 8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1" name="Shape 841"/>
        <p:cNvGrpSpPr/>
        <p:nvPr/>
      </p:nvGrpSpPr>
      <p:grpSpPr>
        <a:xfrm>
          <a:off x="0" y="0"/>
          <a:ext cx="0" cy="0"/>
          <a:chOff x="0" y="0"/>
          <a:chExt cx="0" cy="0"/>
        </a:xfrm>
      </p:grpSpPr>
      <p:sp>
        <p:nvSpPr>
          <p:cNvPr id="842" name="Shape 8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3" name="Shape 8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8" name="Shape 848"/>
        <p:cNvGrpSpPr/>
        <p:nvPr/>
      </p:nvGrpSpPr>
      <p:grpSpPr>
        <a:xfrm>
          <a:off x="0" y="0"/>
          <a:ext cx="0" cy="0"/>
          <a:chOff x="0" y="0"/>
          <a:chExt cx="0" cy="0"/>
        </a:xfrm>
      </p:grpSpPr>
      <p:sp>
        <p:nvSpPr>
          <p:cNvPr id="849" name="Shape 8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0" name="Shape 8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5" name="Shape 855"/>
        <p:cNvGrpSpPr/>
        <p:nvPr/>
      </p:nvGrpSpPr>
      <p:grpSpPr>
        <a:xfrm>
          <a:off x="0" y="0"/>
          <a:ext cx="0" cy="0"/>
          <a:chOff x="0" y="0"/>
          <a:chExt cx="0" cy="0"/>
        </a:xfrm>
      </p:grpSpPr>
      <p:sp>
        <p:nvSpPr>
          <p:cNvPr id="856" name="Shape 8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7" name="Shape 8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2" name="Shape 862"/>
        <p:cNvGrpSpPr/>
        <p:nvPr/>
      </p:nvGrpSpPr>
      <p:grpSpPr>
        <a:xfrm>
          <a:off x="0" y="0"/>
          <a:ext cx="0" cy="0"/>
          <a:chOff x="0" y="0"/>
          <a:chExt cx="0" cy="0"/>
        </a:xfrm>
      </p:grpSpPr>
      <p:sp>
        <p:nvSpPr>
          <p:cNvPr id="863" name="Shape 8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4" name="Shape 8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7" name="Shape 867"/>
        <p:cNvGrpSpPr/>
        <p:nvPr/>
      </p:nvGrpSpPr>
      <p:grpSpPr>
        <a:xfrm>
          <a:off x="0" y="0"/>
          <a:ext cx="0" cy="0"/>
          <a:chOff x="0" y="0"/>
          <a:chExt cx="0" cy="0"/>
        </a:xfrm>
      </p:grpSpPr>
      <p:sp>
        <p:nvSpPr>
          <p:cNvPr id="868" name="Shape 8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9" name="Shape 8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2" name="Shape 872"/>
        <p:cNvGrpSpPr/>
        <p:nvPr/>
      </p:nvGrpSpPr>
      <p:grpSpPr>
        <a:xfrm>
          <a:off x="0" y="0"/>
          <a:ext cx="0" cy="0"/>
          <a:chOff x="0" y="0"/>
          <a:chExt cx="0" cy="0"/>
        </a:xfrm>
      </p:grpSpPr>
      <p:sp>
        <p:nvSpPr>
          <p:cNvPr id="873" name="Shape 8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4" name="Shape 8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1" name="Shape 881"/>
        <p:cNvGrpSpPr/>
        <p:nvPr/>
      </p:nvGrpSpPr>
      <p:grpSpPr>
        <a:xfrm>
          <a:off x="0" y="0"/>
          <a:ext cx="0" cy="0"/>
          <a:chOff x="0" y="0"/>
          <a:chExt cx="0" cy="0"/>
        </a:xfrm>
      </p:grpSpPr>
      <p:sp>
        <p:nvSpPr>
          <p:cNvPr id="882" name="Shape 8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3" name="Shape 8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3" name="Shape 143"/>
        <p:cNvGrpSpPr/>
        <p:nvPr/>
      </p:nvGrpSpPr>
      <p:grpSpPr>
        <a:xfrm>
          <a:off x="0" y="0"/>
          <a:ext cx="0" cy="0"/>
          <a:chOff x="0" y="0"/>
          <a:chExt cx="0" cy="0"/>
        </a:xfrm>
      </p:grpSpPr>
      <p:sp>
        <p:nvSpPr>
          <p:cNvPr id="144" name="Shape 1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5" name="Shape 1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1" name="Shape 891"/>
        <p:cNvGrpSpPr/>
        <p:nvPr/>
      </p:nvGrpSpPr>
      <p:grpSpPr>
        <a:xfrm>
          <a:off x="0" y="0"/>
          <a:ext cx="0" cy="0"/>
          <a:chOff x="0" y="0"/>
          <a:chExt cx="0" cy="0"/>
        </a:xfrm>
      </p:grpSpPr>
      <p:sp>
        <p:nvSpPr>
          <p:cNvPr id="892" name="Shape 8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3" name="Shape 8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2" name="Shape 902"/>
        <p:cNvGrpSpPr/>
        <p:nvPr/>
      </p:nvGrpSpPr>
      <p:grpSpPr>
        <a:xfrm>
          <a:off x="0" y="0"/>
          <a:ext cx="0" cy="0"/>
          <a:chOff x="0" y="0"/>
          <a:chExt cx="0" cy="0"/>
        </a:xfrm>
      </p:grpSpPr>
      <p:sp>
        <p:nvSpPr>
          <p:cNvPr id="903" name="Shape 9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4" name="Shape 9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8" name="Shape 908"/>
        <p:cNvGrpSpPr/>
        <p:nvPr/>
      </p:nvGrpSpPr>
      <p:grpSpPr>
        <a:xfrm>
          <a:off x="0" y="0"/>
          <a:ext cx="0" cy="0"/>
          <a:chOff x="0" y="0"/>
          <a:chExt cx="0" cy="0"/>
        </a:xfrm>
      </p:grpSpPr>
      <p:sp>
        <p:nvSpPr>
          <p:cNvPr id="909" name="Shape 9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0" name="Shape 9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3" name="Shape 913"/>
        <p:cNvGrpSpPr/>
        <p:nvPr/>
      </p:nvGrpSpPr>
      <p:grpSpPr>
        <a:xfrm>
          <a:off x="0" y="0"/>
          <a:ext cx="0" cy="0"/>
          <a:chOff x="0" y="0"/>
          <a:chExt cx="0" cy="0"/>
        </a:xfrm>
      </p:grpSpPr>
      <p:sp>
        <p:nvSpPr>
          <p:cNvPr id="914" name="Shape 9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5" name="Shape 9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0" name="Shape 920"/>
        <p:cNvGrpSpPr/>
        <p:nvPr/>
      </p:nvGrpSpPr>
      <p:grpSpPr>
        <a:xfrm>
          <a:off x="0" y="0"/>
          <a:ext cx="0" cy="0"/>
          <a:chOff x="0" y="0"/>
          <a:chExt cx="0" cy="0"/>
        </a:xfrm>
      </p:grpSpPr>
      <p:sp>
        <p:nvSpPr>
          <p:cNvPr id="921" name="Shape 9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2" name="Shape 9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7" name="Shape 927"/>
        <p:cNvGrpSpPr/>
        <p:nvPr/>
      </p:nvGrpSpPr>
      <p:grpSpPr>
        <a:xfrm>
          <a:off x="0" y="0"/>
          <a:ext cx="0" cy="0"/>
          <a:chOff x="0" y="0"/>
          <a:chExt cx="0" cy="0"/>
        </a:xfrm>
      </p:grpSpPr>
      <p:sp>
        <p:nvSpPr>
          <p:cNvPr id="928" name="Shape 9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9" name="Shape 9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3" name="Shape 933"/>
        <p:cNvGrpSpPr/>
        <p:nvPr/>
      </p:nvGrpSpPr>
      <p:grpSpPr>
        <a:xfrm>
          <a:off x="0" y="0"/>
          <a:ext cx="0" cy="0"/>
          <a:chOff x="0" y="0"/>
          <a:chExt cx="0" cy="0"/>
        </a:xfrm>
      </p:grpSpPr>
      <p:sp>
        <p:nvSpPr>
          <p:cNvPr id="934" name="Shape 9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5" name="Shape 9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9" name="Shape 939"/>
        <p:cNvGrpSpPr/>
        <p:nvPr/>
      </p:nvGrpSpPr>
      <p:grpSpPr>
        <a:xfrm>
          <a:off x="0" y="0"/>
          <a:ext cx="0" cy="0"/>
          <a:chOff x="0" y="0"/>
          <a:chExt cx="0" cy="0"/>
        </a:xfrm>
      </p:grpSpPr>
      <p:sp>
        <p:nvSpPr>
          <p:cNvPr id="940" name="Shape 9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1" name="Shape 9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0" name="Shape 950"/>
        <p:cNvGrpSpPr/>
        <p:nvPr/>
      </p:nvGrpSpPr>
      <p:grpSpPr>
        <a:xfrm>
          <a:off x="0" y="0"/>
          <a:ext cx="0" cy="0"/>
          <a:chOff x="0" y="0"/>
          <a:chExt cx="0" cy="0"/>
        </a:xfrm>
      </p:grpSpPr>
      <p:sp>
        <p:nvSpPr>
          <p:cNvPr id="951" name="Shape 9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2" name="Shape 9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6" name="Shape 956"/>
        <p:cNvGrpSpPr/>
        <p:nvPr/>
      </p:nvGrpSpPr>
      <p:grpSpPr>
        <a:xfrm>
          <a:off x="0" y="0"/>
          <a:ext cx="0" cy="0"/>
          <a:chOff x="0" y="0"/>
          <a:chExt cx="0" cy="0"/>
        </a:xfrm>
      </p:grpSpPr>
      <p:sp>
        <p:nvSpPr>
          <p:cNvPr id="957" name="Shape 9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8" name="Shape 9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1" name="Shape 961"/>
        <p:cNvGrpSpPr/>
        <p:nvPr/>
      </p:nvGrpSpPr>
      <p:grpSpPr>
        <a:xfrm>
          <a:off x="0" y="0"/>
          <a:ext cx="0" cy="0"/>
          <a:chOff x="0" y="0"/>
          <a:chExt cx="0" cy="0"/>
        </a:xfrm>
      </p:grpSpPr>
      <p:sp>
        <p:nvSpPr>
          <p:cNvPr id="962" name="Shape 9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3" name="Shape 9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1" name="Shape 971"/>
        <p:cNvGrpSpPr/>
        <p:nvPr/>
      </p:nvGrpSpPr>
      <p:grpSpPr>
        <a:xfrm>
          <a:off x="0" y="0"/>
          <a:ext cx="0" cy="0"/>
          <a:chOff x="0" y="0"/>
          <a:chExt cx="0" cy="0"/>
        </a:xfrm>
      </p:grpSpPr>
      <p:sp>
        <p:nvSpPr>
          <p:cNvPr id="972" name="Shape 9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3" name="Shape 9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8" name="Shape 978"/>
        <p:cNvGrpSpPr/>
        <p:nvPr/>
      </p:nvGrpSpPr>
      <p:grpSpPr>
        <a:xfrm>
          <a:off x="0" y="0"/>
          <a:ext cx="0" cy="0"/>
          <a:chOff x="0" y="0"/>
          <a:chExt cx="0" cy="0"/>
        </a:xfrm>
      </p:grpSpPr>
      <p:sp>
        <p:nvSpPr>
          <p:cNvPr id="979" name="Shape 9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0" name="Shape 9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8" name="Shape 988"/>
        <p:cNvGrpSpPr/>
        <p:nvPr/>
      </p:nvGrpSpPr>
      <p:grpSpPr>
        <a:xfrm>
          <a:off x="0" y="0"/>
          <a:ext cx="0" cy="0"/>
          <a:chOff x="0" y="0"/>
          <a:chExt cx="0" cy="0"/>
        </a:xfrm>
      </p:grpSpPr>
      <p:sp>
        <p:nvSpPr>
          <p:cNvPr id="989" name="Shape 9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0" name="Shape 9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7" name="Shape 9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2" name="Shape 1002"/>
        <p:cNvGrpSpPr/>
        <p:nvPr/>
      </p:nvGrpSpPr>
      <p:grpSpPr>
        <a:xfrm>
          <a:off x="0" y="0"/>
          <a:ext cx="0" cy="0"/>
          <a:chOff x="0" y="0"/>
          <a:chExt cx="0" cy="0"/>
        </a:xfrm>
      </p:grpSpPr>
      <p:sp>
        <p:nvSpPr>
          <p:cNvPr id="1003" name="Shape 10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4" name="Shape 10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7" name="Shape 1007"/>
        <p:cNvGrpSpPr/>
        <p:nvPr/>
      </p:nvGrpSpPr>
      <p:grpSpPr>
        <a:xfrm>
          <a:off x="0" y="0"/>
          <a:ext cx="0" cy="0"/>
          <a:chOff x="0" y="0"/>
          <a:chExt cx="0" cy="0"/>
        </a:xfrm>
      </p:grpSpPr>
      <p:sp>
        <p:nvSpPr>
          <p:cNvPr id="1008" name="Shape 10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9" name="Shape 10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2" name="Shape 1012"/>
        <p:cNvGrpSpPr/>
        <p:nvPr/>
      </p:nvGrpSpPr>
      <p:grpSpPr>
        <a:xfrm>
          <a:off x="0" y="0"/>
          <a:ext cx="0" cy="0"/>
          <a:chOff x="0" y="0"/>
          <a:chExt cx="0" cy="0"/>
        </a:xfrm>
      </p:grpSpPr>
      <p:sp>
        <p:nvSpPr>
          <p:cNvPr id="1013" name="Shape 10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4" name="Shape 10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1" name="Shape 1021"/>
        <p:cNvGrpSpPr/>
        <p:nvPr/>
      </p:nvGrpSpPr>
      <p:grpSpPr>
        <a:xfrm>
          <a:off x="0" y="0"/>
          <a:ext cx="0" cy="0"/>
          <a:chOff x="0" y="0"/>
          <a:chExt cx="0" cy="0"/>
        </a:xfrm>
      </p:grpSpPr>
      <p:sp>
        <p:nvSpPr>
          <p:cNvPr id="1022" name="Shape 10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3" name="Shape 10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8" name="Shape 1028"/>
        <p:cNvGrpSpPr/>
        <p:nvPr/>
      </p:nvGrpSpPr>
      <p:grpSpPr>
        <a:xfrm>
          <a:off x="0" y="0"/>
          <a:ext cx="0" cy="0"/>
          <a:chOff x="0" y="0"/>
          <a:chExt cx="0" cy="0"/>
        </a:xfrm>
      </p:grpSpPr>
      <p:sp>
        <p:nvSpPr>
          <p:cNvPr id="1029" name="Shape 10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0" name="Shape 10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7" name="Shape 1037"/>
        <p:cNvGrpSpPr/>
        <p:nvPr/>
      </p:nvGrpSpPr>
      <p:grpSpPr>
        <a:xfrm>
          <a:off x="0" y="0"/>
          <a:ext cx="0" cy="0"/>
          <a:chOff x="0" y="0"/>
          <a:chExt cx="0" cy="0"/>
        </a:xfrm>
      </p:grpSpPr>
      <p:sp>
        <p:nvSpPr>
          <p:cNvPr id="1038" name="Shape 10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9" name="Shape 10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5" name="Shape 1045"/>
        <p:cNvGrpSpPr/>
        <p:nvPr/>
      </p:nvGrpSpPr>
      <p:grpSpPr>
        <a:xfrm>
          <a:off x="0" y="0"/>
          <a:ext cx="0" cy="0"/>
          <a:chOff x="0" y="0"/>
          <a:chExt cx="0" cy="0"/>
        </a:xfrm>
      </p:grpSpPr>
      <p:sp>
        <p:nvSpPr>
          <p:cNvPr id="1046" name="Shape 104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7" name="Shape 104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3" name="Shape 1053"/>
        <p:cNvGrpSpPr/>
        <p:nvPr/>
      </p:nvGrpSpPr>
      <p:grpSpPr>
        <a:xfrm>
          <a:off x="0" y="0"/>
          <a:ext cx="0" cy="0"/>
          <a:chOff x="0" y="0"/>
          <a:chExt cx="0" cy="0"/>
        </a:xfrm>
      </p:grpSpPr>
      <p:sp>
        <p:nvSpPr>
          <p:cNvPr id="1054" name="Shape 10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55" name="Shape 10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2" name="Shape 1062"/>
        <p:cNvGrpSpPr/>
        <p:nvPr/>
      </p:nvGrpSpPr>
      <p:grpSpPr>
        <a:xfrm>
          <a:off x="0" y="0"/>
          <a:ext cx="0" cy="0"/>
          <a:chOff x="0" y="0"/>
          <a:chExt cx="0" cy="0"/>
        </a:xfrm>
      </p:grpSpPr>
      <p:sp>
        <p:nvSpPr>
          <p:cNvPr id="1063" name="Shape 10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4" name="Shape 10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1" name="Shape 1071"/>
        <p:cNvGrpSpPr/>
        <p:nvPr/>
      </p:nvGrpSpPr>
      <p:grpSpPr>
        <a:xfrm>
          <a:off x="0" y="0"/>
          <a:ext cx="0" cy="0"/>
          <a:chOff x="0" y="0"/>
          <a:chExt cx="0" cy="0"/>
        </a:xfrm>
      </p:grpSpPr>
      <p:sp>
        <p:nvSpPr>
          <p:cNvPr id="1072" name="Shape 10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3" name="Shape 10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76" name="Shape 1076"/>
        <p:cNvGrpSpPr/>
        <p:nvPr/>
      </p:nvGrpSpPr>
      <p:grpSpPr>
        <a:xfrm>
          <a:off x="0" y="0"/>
          <a:ext cx="0" cy="0"/>
          <a:chOff x="0" y="0"/>
          <a:chExt cx="0" cy="0"/>
        </a:xfrm>
      </p:grpSpPr>
      <p:sp>
        <p:nvSpPr>
          <p:cNvPr id="1077" name="Shape 10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8" name="Shape 10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2" name="Shape 1082"/>
        <p:cNvGrpSpPr/>
        <p:nvPr/>
      </p:nvGrpSpPr>
      <p:grpSpPr>
        <a:xfrm>
          <a:off x="0" y="0"/>
          <a:ext cx="0" cy="0"/>
          <a:chOff x="0" y="0"/>
          <a:chExt cx="0" cy="0"/>
        </a:xfrm>
      </p:grpSpPr>
      <p:sp>
        <p:nvSpPr>
          <p:cNvPr id="1083" name="Shape 10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84" name="Shape 10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8" name="Shape 1088"/>
        <p:cNvGrpSpPr/>
        <p:nvPr/>
      </p:nvGrpSpPr>
      <p:grpSpPr>
        <a:xfrm>
          <a:off x="0" y="0"/>
          <a:ext cx="0" cy="0"/>
          <a:chOff x="0" y="0"/>
          <a:chExt cx="0" cy="0"/>
        </a:xfrm>
      </p:grpSpPr>
      <p:sp>
        <p:nvSpPr>
          <p:cNvPr id="1089" name="Shape 10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0" name="Shape 10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93" name="Shape 1093"/>
        <p:cNvGrpSpPr/>
        <p:nvPr/>
      </p:nvGrpSpPr>
      <p:grpSpPr>
        <a:xfrm>
          <a:off x="0" y="0"/>
          <a:ext cx="0" cy="0"/>
          <a:chOff x="0" y="0"/>
          <a:chExt cx="0" cy="0"/>
        </a:xfrm>
      </p:grpSpPr>
      <p:sp>
        <p:nvSpPr>
          <p:cNvPr id="1094" name="Shape 10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5" name="Shape 10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02" name="Shape 1102"/>
        <p:cNvGrpSpPr/>
        <p:nvPr/>
      </p:nvGrpSpPr>
      <p:grpSpPr>
        <a:xfrm>
          <a:off x="0" y="0"/>
          <a:ext cx="0" cy="0"/>
          <a:chOff x="0" y="0"/>
          <a:chExt cx="0" cy="0"/>
        </a:xfrm>
      </p:grpSpPr>
      <p:sp>
        <p:nvSpPr>
          <p:cNvPr id="1103" name="Shape 1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4" name="Shape 1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1" name="Shape 1111"/>
        <p:cNvGrpSpPr/>
        <p:nvPr/>
      </p:nvGrpSpPr>
      <p:grpSpPr>
        <a:xfrm>
          <a:off x="0" y="0"/>
          <a:ext cx="0" cy="0"/>
          <a:chOff x="0" y="0"/>
          <a:chExt cx="0" cy="0"/>
        </a:xfrm>
      </p:grpSpPr>
      <p:sp>
        <p:nvSpPr>
          <p:cNvPr id="1112" name="Shape 1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3" name="Shape 1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7" name="Shape 1117"/>
        <p:cNvGrpSpPr/>
        <p:nvPr/>
      </p:nvGrpSpPr>
      <p:grpSpPr>
        <a:xfrm>
          <a:off x="0" y="0"/>
          <a:ext cx="0" cy="0"/>
          <a:chOff x="0" y="0"/>
          <a:chExt cx="0" cy="0"/>
        </a:xfrm>
      </p:grpSpPr>
      <p:sp>
        <p:nvSpPr>
          <p:cNvPr id="1118" name="Shape 1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19" name="Shape 1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3" name="Shape 1123"/>
        <p:cNvGrpSpPr/>
        <p:nvPr/>
      </p:nvGrpSpPr>
      <p:grpSpPr>
        <a:xfrm>
          <a:off x="0" y="0"/>
          <a:ext cx="0" cy="0"/>
          <a:chOff x="0" y="0"/>
          <a:chExt cx="0" cy="0"/>
        </a:xfrm>
      </p:grpSpPr>
      <p:sp>
        <p:nvSpPr>
          <p:cNvPr id="1124" name="Shape 1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25" name="Shape 1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28" name="Shape 1128"/>
        <p:cNvGrpSpPr/>
        <p:nvPr/>
      </p:nvGrpSpPr>
      <p:grpSpPr>
        <a:xfrm>
          <a:off x="0" y="0"/>
          <a:ext cx="0" cy="0"/>
          <a:chOff x="0" y="0"/>
          <a:chExt cx="0" cy="0"/>
        </a:xfrm>
      </p:grpSpPr>
      <p:sp>
        <p:nvSpPr>
          <p:cNvPr id="1129" name="Shape 11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0" name="Shape 11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36" name="Shape 1136"/>
        <p:cNvGrpSpPr/>
        <p:nvPr/>
      </p:nvGrpSpPr>
      <p:grpSpPr>
        <a:xfrm>
          <a:off x="0" y="0"/>
          <a:ext cx="0" cy="0"/>
          <a:chOff x="0" y="0"/>
          <a:chExt cx="0" cy="0"/>
        </a:xfrm>
      </p:grpSpPr>
      <p:sp>
        <p:nvSpPr>
          <p:cNvPr id="1137" name="Shape 1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8" name="Shape 1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6" name="Shape 1146"/>
        <p:cNvGrpSpPr/>
        <p:nvPr/>
      </p:nvGrpSpPr>
      <p:grpSpPr>
        <a:xfrm>
          <a:off x="0" y="0"/>
          <a:ext cx="0" cy="0"/>
          <a:chOff x="0" y="0"/>
          <a:chExt cx="0" cy="0"/>
        </a:xfrm>
      </p:grpSpPr>
      <p:sp>
        <p:nvSpPr>
          <p:cNvPr id="1147" name="Shape 11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48" name="Shape 11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2" name="Shape 1152"/>
        <p:cNvGrpSpPr/>
        <p:nvPr/>
      </p:nvGrpSpPr>
      <p:grpSpPr>
        <a:xfrm>
          <a:off x="0" y="0"/>
          <a:ext cx="0" cy="0"/>
          <a:chOff x="0" y="0"/>
          <a:chExt cx="0" cy="0"/>
        </a:xfrm>
      </p:grpSpPr>
      <p:sp>
        <p:nvSpPr>
          <p:cNvPr id="1153" name="Shape 1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54" name="Shape 1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8" name="Shape 1158"/>
        <p:cNvGrpSpPr/>
        <p:nvPr/>
      </p:nvGrpSpPr>
      <p:grpSpPr>
        <a:xfrm>
          <a:off x="0" y="0"/>
          <a:ext cx="0" cy="0"/>
          <a:chOff x="0" y="0"/>
          <a:chExt cx="0" cy="0"/>
        </a:xfrm>
      </p:grpSpPr>
      <p:sp>
        <p:nvSpPr>
          <p:cNvPr id="1159" name="Shape 1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0" name="Shape 1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64" name="Shape 1164"/>
        <p:cNvGrpSpPr/>
        <p:nvPr/>
      </p:nvGrpSpPr>
      <p:grpSpPr>
        <a:xfrm>
          <a:off x="0" y="0"/>
          <a:ext cx="0" cy="0"/>
          <a:chOff x="0" y="0"/>
          <a:chExt cx="0" cy="0"/>
        </a:xfrm>
      </p:grpSpPr>
      <p:sp>
        <p:nvSpPr>
          <p:cNvPr id="1165" name="Shape 1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6" name="Shape 1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2" name="Shape 1172"/>
        <p:cNvGrpSpPr/>
        <p:nvPr/>
      </p:nvGrpSpPr>
      <p:grpSpPr>
        <a:xfrm>
          <a:off x="0" y="0"/>
          <a:ext cx="0" cy="0"/>
          <a:chOff x="0" y="0"/>
          <a:chExt cx="0" cy="0"/>
        </a:xfrm>
      </p:grpSpPr>
      <p:sp>
        <p:nvSpPr>
          <p:cNvPr id="1173" name="Shape 1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4" name="Shape 11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8" name="Shape 1178"/>
        <p:cNvGrpSpPr/>
        <p:nvPr/>
      </p:nvGrpSpPr>
      <p:grpSpPr>
        <a:xfrm>
          <a:off x="0" y="0"/>
          <a:ext cx="0" cy="0"/>
          <a:chOff x="0" y="0"/>
          <a:chExt cx="0" cy="0"/>
        </a:xfrm>
      </p:grpSpPr>
      <p:sp>
        <p:nvSpPr>
          <p:cNvPr id="1179" name="Shape 11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0" name="Shape 11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4" name="Shape 1184"/>
        <p:cNvGrpSpPr/>
        <p:nvPr/>
      </p:nvGrpSpPr>
      <p:grpSpPr>
        <a:xfrm>
          <a:off x="0" y="0"/>
          <a:ext cx="0" cy="0"/>
          <a:chOff x="0" y="0"/>
          <a:chExt cx="0" cy="0"/>
        </a:xfrm>
      </p:grpSpPr>
      <p:sp>
        <p:nvSpPr>
          <p:cNvPr id="1185" name="Shape 1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6" name="Shape 11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9" name="Shape 1189"/>
        <p:cNvGrpSpPr/>
        <p:nvPr/>
      </p:nvGrpSpPr>
      <p:grpSpPr>
        <a:xfrm>
          <a:off x="0" y="0"/>
          <a:ext cx="0" cy="0"/>
          <a:chOff x="0" y="0"/>
          <a:chExt cx="0" cy="0"/>
        </a:xfrm>
      </p:grpSpPr>
      <p:sp>
        <p:nvSpPr>
          <p:cNvPr id="1190" name="Shape 11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1" name="Shape 11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95" name="Shape 1195"/>
        <p:cNvGrpSpPr/>
        <p:nvPr/>
      </p:nvGrpSpPr>
      <p:grpSpPr>
        <a:xfrm>
          <a:off x="0" y="0"/>
          <a:ext cx="0" cy="0"/>
          <a:chOff x="0" y="0"/>
          <a:chExt cx="0" cy="0"/>
        </a:xfrm>
      </p:grpSpPr>
      <p:sp>
        <p:nvSpPr>
          <p:cNvPr id="1196" name="Shape 11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7" name="Shape 1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a:t>
            </a: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1" name="Shape 1201"/>
        <p:cNvGrpSpPr/>
        <p:nvPr/>
      </p:nvGrpSpPr>
      <p:grpSpPr>
        <a:xfrm>
          <a:off x="0" y="0"/>
          <a:ext cx="0" cy="0"/>
          <a:chOff x="0" y="0"/>
          <a:chExt cx="0" cy="0"/>
        </a:xfrm>
      </p:grpSpPr>
      <p:sp>
        <p:nvSpPr>
          <p:cNvPr id="1202" name="Shape 1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3" name="Shape 1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7" name="Shape 1207"/>
        <p:cNvGrpSpPr/>
        <p:nvPr/>
      </p:nvGrpSpPr>
      <p:grpSpPr>
        <a:xfrm>
          <a:off x="0" y="0"/>
          <a:ext cx="0" cy="0"/>
          <a:chOff x="0" y="0"/>
          <a:chExt cx="0" cy="0"/>
        </a:xfrm>
      </p:grpSpPr>
      <p:sp>
        <p:nvSpPr>
          <p:cNvPr id="1208" name="Shape 1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9" name="Shape 1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17" name="Shape 1217"/>
        <p:cNvGrpSpPr/>
        <p:nvPr/>
      </p:nvGrpSpPr>
      <p:grpSpPr>
        <a:xfrm>
          <a:off x="0" y="0"/>
          <a:ext cx="0" cy="0"/>
          <a:chOff x="0" y="0"/>
          <a:chExt cx="0" cy="0"/>
        </a:xfrm>
      </p:grpSpPr>
      <p:sp>
        <p:nvSpPr>
          <p:cNvPr id="1218" name="Shape 1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19" name="Shape 1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28" name="Shape 1228"/>
        <p:cNvGrpSpPr/>
        <p:nvPr/>
      </p:nvGrpSpPr>
      <p:grpSpPr>
        <a:xfrm>
          <a:off x="0" y="0"/>
          <a:ext cx="0" cy="0"/>
          <a:chOff x="0" y="0"/>
          <a:chExt cx="0" cy="0"/>
        </a:xfrm>
      </p:grpSpPr>
      <p:sp>
        <p:nvSpPr>
          <p:cNvPr id="1229" name="Shape 1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30" name="Shape 12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0" name="Shape 1240"/>
        <p:cNvGrpSpPr/>
        <p:nvPr/>
      </p:nvGrpSpPr>
      <p:grpSpPr>
        <a:xfrm>
          <a:off x="0" y="0"/>
          <a:ext cx="0" cy="0"/>
          <a:chOff x="0" y="0"/>
          <a:chExt cx="0" cy="0"/>
        </a:xfrm>
      </p:grpSpPr>
      <p:sp>
        <p:nvSpPr>
          <p:cNvPr id="1241" name="Shape 12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2" name="Shape 12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6" name="Shape 1246"/>
        <p:cNvGrpSpPr/>
        <p:nvPr/>
      </p:nvGrpSpPr>
      <p:grpSpPr>
        <a:xfrm>
          <a:off x="0" y="0"/>
          <a:ext cx="0" cy="0"/>
          <a:chOff x="0" y="0"/>
          <a:chExt cx="0" cy="0"/>
        </a:xfrm>
      </p:grpSpPr>
      <p:sp>
        <p:nvSpPr>
          <p:cNvPr id="1247" name="Shape 1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48" name="Shape 1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4" name="Shape 1254"/>
        <p:cNvGrpSpPr/>
        <p:nvPr/>
      </p:nvGrpSpPr>
      <p:grpSpPr>
        <a:xfrm>
          <a:off x="0" y="0"/>
          <a:ext cx="0" cy="0"/>
          <a:chOff x="0" y="0"/>
          <a:chExt cx="0" cy="0"/>
        </a:xfrm>
      </p:grpSpPr>
      <p:sp>
        <p:nvSpPr>
          <p:cNvPr id="1255" name="Shape 1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6" name="Shape 1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4" name="Shape 1264"/>
        <p:cNvGrpSpPr/>
        <p:nvPr/>
      </p:nvGrpSpPr>
      <p:grpSpPr>
        <a:xfrm>
          <a:off x="0" y="0"/>
          <a:ext cx="0" cy="0"/>
          <a:chOff x="0" y="0"/>
          <a:chExt cx="0" cy="0"/>
        </a:xfrm>
      </p:grpSpPr>
      <p:sp>
        <p:nvSpPr>
          <p:cNvPr id="1265" name="Shape 12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6" name="Shape 12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0" name="Shape 1270"/>
        <p:cNvGrpSpPr/>
        <p:nvPr/>
      </p:nvGrpSpPr>
      <p:grpSpPr>
        <a:xfrm>
          <a:off x="0" y="0"/>
          <a:ext cx="0" cy="0"/>
          <a:chOff x="0" y="0"/>
          <a:chExt cx="0" cy="0"/>
        </a:xfrm>
      </p:grpSpPr>
      <p:sp>
        <p:nvSpPr>
          <p:cNvPr id="1271" name="Shape 12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2" name="Shape 12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78" name="Shape 1278"/>
        <p:cNvGrpSpPr/>
        <p:nvPr/>
      </p:nvGrpSpPr>
      <p:grpSpPr>
        <a:xfrm>
          <a:off x="0" y="0"/>
          <a:ext cx="0" cy="0"/>
          <a:chOff x="0" y="0"/>
          <a:chExt cx="0" cy="0"/>
        </a:xfrm>
      </p:grpSpPr>
      <p:sp>
        <p:nvSpPr>
          <p:cNvPr id="1279" name="Shape 1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0" name="Shape 12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87" name="Shape 1287"/>
        <p:cNvGrpSpPr/>
        <p:nvPr/>
      </p:nvGrpSpPr>
      <p:grpSpPr>
        <a:xfrm>
          <a:off x="0" y="0"/>
          <a:ext cx="0" cy="0"/>
          <a:chOff x="0" y="0"/>
          <a:chExt cx="0" cy="0"/>
        </a:xfrm>
      </p:grpSpPr>
      <p:sp>
        <p:nvSpPr>
          <p:cNvPr id="1288" name="Shape 1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9" name="Shape 1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6" name="Shape 1296"/>
        <p:cNvGrpSpPr/>
        <p:nvPr/>
      </p:nvGrpSpPr>
      <p:grpSpPr>
        <a:xfrm>
          <a:off x="0" y="0"/>
          <a:ext cx="0" cy="0"/>
          <a:chOff x="0" y="0"/>
          <a:chExt cx="0" cy="0"/>
        </a:xfrm>
      </p:grpSpPr>
      <p:sp>
        <p:nvSpPr>
          <p:cNvPr id="1297" name="Shape 12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98" name="Shape 12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2" name="Shape 1302"/>
        <p:cNvGrpSpPr/>
        <p:nvPr/>
      </p:nvGrpSpPr>
      <p:grpSpPr>
        <a:xfrm>
          <a:off x="0" y="0"/>
          <a:ext cx="0" cy="0"/>
          <a:chOff x="0" y="0"/>
          <a:chExt cx="0" cy="0"/>
        </a:xfrm>
      </p:grpSpPr>
      <p:sp>
        <p:nvSpPr>
          <p:cNvPr id="1303" name="Shape 1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04" name="Shape 1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7" name="Shape 187"/>
        <p:cNvGrpSpPr/>
        <p:nvPr/>
      </p:nvGrpSpPr>
      <p:grpSpPr>
        <a:xfrm>
          <a:off x="0" y="0"/>
          <a:ext cx="0" cy="0"/>
          <a:chOff x="0" y="0"/>
          <a:chExt cx="0" cy="0"/>
        </a:xfrm>
      </p:grpSpPr>
      <p:sp>
        <p:nvSpPr>
          <p:cNvPr id="188" name="Shape 1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9" name="Shape 1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3" name="Shape 193"/>
        <p:cNvGrpSpPr/>
        <p:nvPr/>
      </p:nvGrpSpPr>
      <p:grpSpPr>
        <a:xfrm>
          <a:off x="0" y="0"/>
          <a:ext cx="0" cy="0"/>
          <a:chOff x="0" y="0"/>
          <a:chExt cx="0" cy="0"/>
        </a:xfrm>
      </p:grpSpPr>
      <p:sp>
        <p:nvSpPr>
          <p:cNvPr id="194" name="Shape 1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5" name="Shape 1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some live demo</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Take an OS survey by show of hands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2" name="Shape 2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4" name="Shape 244"/>
        <p:cNvGrpSpPr/>
        <p:nvPr/>
      </p:nvGrpSpPr>
      <p:grpSpPr>
        <a:xfrm>
          <a:off x="0" y="0"/>
          <a:ext cx="0" cy="0"/>
          <a:chOff x="0" y="0"/>
          <a:chExt cx="0" cy="0"/>
        </a:xfrm>
      </p:grpSpPr>
      <p:sp>
        <p:nvSpPr>
          <p:cNvPr id="245" name="Shape 2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6" name="Shape 2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6" name="Shape 256"/>
        <p:cNvGrpSpPr/>
        <p:nvPr/>
      </p:nvGrpSpPr>
      <p:grpSpPr>
        <a:xfrm>
          <a:off x="0" y="0"/>
          <a:ext cx="0" cy="0"/>
          <a:chOff x="0" y="0"/>
          <a:chExt cx="0" cy="0"/>
        </a:xfrm>
      </p:grpSpPr>
      <p:sp>
        <p:nvSpPr>
          <p:cNvPr id="257" name="Shape 2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8" name="Shape 2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7" name="Shape 287"/>
        <p:cNvGrpSpPr/>
        <p:nvPr/>
      </p:nvGrpSpPr>
      <p:grpSpPr>
        <a:xfrm>
          <a:off x="0" y="0"/>
          <a:ext cx="0" cy="0"/>
          <a:chOff x="0" y="0"/>
          <a:chExt cx="0" cy="0"/>
        </a:xfrm>
      </p:grpSpPr>
      <p:sp>
        <p:nvSpPr>
          <p:cNvPr id="288" name="Shape 2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9" name="Shape 2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5" name="Shape 295"/>
        <p:cNvGrpSpPr/>
        <p:nvPr/>
      </p:nvGrpSpPr>
      <p:grpSpPr>
        <a:xfrm>
          <a:off x="0" y="0"/>
          <a:ext cx="0" cy="0"/>
          <a:chOff x="0" y="0"/>
          <a:chExt cx="0" cy="0"/>
        </a:xfrm>
      </p:grpSpPr>
      <p:sp>
        <p:nvSpPr>
          <p:cNvPr id="296" name="Shape 2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7" name="Shape 2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3" name="Shape 303"/>
        <p:cNvGrpSpPr/>
        <p:nvPr/>
      </p:nvGrpSpPr>
      <p:grpSpPr>
        <a:xfrm>
          <a:off x="0" y="0"/>
          <a:ext cx="0" cy="0"/>
          <a:chOff x="0" y="0"/>
          <a:chExt cx="0" cy="0"/>
        </a:xfrm>
      </p:grpSpPr>
      <p:sp>
        <p:nvSpPr>
          <p:cNvPr id="304" name="Shape 3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5" name="Shape 3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5" name="Shape 315"/>
        <p:cNvGrpSpPr/>
        <p:nvPr/>
      </p:nvGrpSpPr>
      <p:grpSpPr>
        <a:xfrm>
          <a:off x="0" y="0"/>
          <a:ext cx="0" cy="0"/>
          <a:chOff x="0" y="0"/>
          <a:chExt cx="0" cy="0"/>
        </a:xfrm>
      </p:grpSpPr>
      <p:sp>
        <p:nvSpPr>
          <p:cNvPr id="316" name="Shape 3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7" name="Shape 3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2" name="Shape 3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0" name="Shape 330"/>
        <p:cNvGrpSpPr/>
        <p:nvPr/>
      </p:nvGrpSpPr>
      <p:grpSpPr>
        <a:xfrm>
          <a:off x="0" y="0"/>
          <a:ext cx="0" cy="0"/>
          <a:chOff x="0" y="0"/>
          <a:chExt cx="0" cy="0"/>
        </a:xfrm>
      </p:grpSpPr>
      <p:sp>
        <p:nvSpPr>
          <p:cNvPr id="331" name="Shape 3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2" name="Shape 3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2" name="Shape 342"/>
        <p:cNvGrpSpPr/>
        <p:nvPr/>
      </p:nvGrpSpPr>
      <p:grpSpPr>
        <a:xfrm>
          <a:off x="0" y="0"/>
          <a:ext cx="0" cy="0"/>
          <a:chOff x="0" y="0"/>
          <a:chExt cx="0" cy="0"/>
        </a:xfrm>
      </p:grpSpPr>
      <p:sp>
        <p:nvSpPr>
          <p:cNvPr id="343" name="Shape 3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4" name="Shape 3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7" name="Shape 347"/>
        <p:cNvGrpSpPr/>
        <p:nvPr/>
      </p:nvGrpSpPr>
      <p:grpSpPr>
        <a:xfrm>
          <a:off x="0" y="0"/>
          <a:ext cx="0" cy="0"/>
          <a:chOff x="0" y="0"/>
          <a:chExt cx="0" cy="0"/>
        </a:xfrm>
      </p:grpSpPr>
      <p:sp>
        <p:nvSpPr>
          <p:cNvPr id="348" name="Shape 3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9" name="Shape 3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4" name="Shape 354"/>
        <p:cNvGrpSpPr/>
        <p:nvPr/>
      </p:nvGrpSpPr>
      <p:grpSpPr>
        <a:xfrm>
          <a:off x="0" y="0"/>
          <a:ext cx="0" cy="0"/>
          <a:chOff x="0" y="0"/>
          <a:chExt cx="0" cy="0"/>
        </a:xfrm>
      </p:grpSpPr>
      <p:sp>
        <p:nvSpPr>
          <p:cNvPr id="355" name="Shape 3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6" name="Shape 3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1" name="Shape 361"/>
        <p:cNvGrpSpPr/>
        <p:nvPr/>
      </p:nvGrpSpPr>
      <p:grpSpPr>
        <a:xfrm>
          <a:off x="0" y="0"/>
          <a:ext cx="0" cy="0"/>
          <a:chOff x="0" y="0"/>
          <a:chExt cx="0" cy="0"/>
        </a:xfrm>
      </p:grpSpPr>
      <p:sp>
        <p:nvSpPr>
          <p:cNvPr id="362" name="Shape 3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3" name="Shape 3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9" name="Shape 369"/>
        <p:cNvGrpSpPr/>
        <p:nvPr/>
      </p:nvGrpSpPr>
      <p:grpSpPr>
        <a:xfrm>
          <a:off x="0" y="0"/>
          <a:ext cx="0" cy="0"/>
          <a:chOff x="0" y="0"/>
          <a:chExt cx="0" cy="0"/>
        </a:xfrm>
      </p:grpSpPr>
      <p:sp>
        <p:nvSpPr>
          <p:cNvPr id="370" name="Shape 3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1" name="Shape 3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6" name="Shape 376"/>
        <p:cNvGrpSpPr/>
        <p:nvPr/>
      </p:nvGrpSpPr>
      <p:grpSpPr>
        <a:xfrm>
          <a:off x="0" y="0"/>
          <a:ext cx="0" cy="0"/>
          <a:chOff x="0" y="0"/>
          <a:chExt cx="0" cy="0"/>
        </a:xfrm>
      </p:grpSpPr>
      <p:sp>
        <p:nvSpPr>
          <p:cNvPr id="377" name="Shape 3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8" name="Shape 3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4" name="Shape 384"/>
        <p:cNvGrpSpPr/>
        <p:nvPr/>
      </p:nvGrpSpPr>
      <p:grpSpPr>
        <a:xfrm>
          <a:off x="0" y="0"/>
          <a:ext cx="0" cy="0"/>
          <a:chOff x="0" y="0"/>
          <a:chExt cx="0" cy="0"/>
        </a:xfrm>
      </p:grpSpPr>
      <p:sp>
        <p:nvSpPr>
          <p:cNvPr id="385" name="Shape 3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6" name="Shape 3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1" name="Shape 391"/>
        <p:cNvGrpSpPr/>
        <p:nvPr/>
      </p:nvGrpSpPr>
      <p:grpSpPr>
        <a:xfrm>
          <a:off x="0" y="0"/>
          <a:ext cx="0" cy="0"/>
          <a:chOff x="0" y="0"/>
          <a:chExt cx="0" cy="0"/>
        </a:xfrm>
      </p:grpSpPr>
      <p:sp>
        <p:nvSpPr>
          <p:cNvPr id="392" name="Shape 3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3" name="Shape 3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3" name="Shape 403"/>
        <p:cNvGrpSpPr/>
        <p:nvPr/>
      </p:nvGrpSpPr>
      <p:grpSpPr>
        <a:xfrm>
          <a:off x="0" y="0"/>
          <a:ext cx="0" cy="0"/>
          <a:chOff x="0" y="0"/>
          <a:chExt cx="0" cy="0"/>
        </a:xfrm>
      </p:grpSpPr>
      <p:sp>
        <p:nvSpPr>
          <p:cNvPr id="404" name="Shape 4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5" name="Shape 4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8" name="Shape 408"/>
        <p:cNvGrpSpPr/>
        <p:nvPr/>
      </p:nvGrpSpPr>
      <p:grpSpPr>
        <a:xfrm>
          <a:off x="0" y="0"/>
          <a:ext cx="0" cy="0"/>
          <a:chOff x="0" y="0"/>
          <a:chExt cx="0" cy="0"/>
        </a:xfrm>
      </p:grpSpPr>
      <p:sp>
        <p:nvSpPr>
          <p:cNvPr id="409" name="Shape 4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0" name="Shape 4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5" name="Shape 415"/>
        <p:cNvGrpSpPr/>
        <p:nvPr/>
      </p:nvGrpSpPr>
      <p:grpSpPr>
        <a:xfrm>
          <a:off x="0" y="0"/>
          <a:ext cx="0" cy="0"/>
          <a:chOff x="0" y="0"/>
          <a:chExt cx="0" cy="0"/>
        </a:xfrm>
      </p:grpSpPr>
      <p:sp>
        <p:nvSpPr>
          <p:cNvPr id="416" name="Shape 4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7" name="Shape 4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2" name="Shape 422"/>
        <p:cNvGrpSpPr/>
        <p:nvPr/>
      </p:nvGrpSpPr>
      <p:grpSpPr>
        <a:xfrm>
          <a:off x="0" y="0"/>
          <a:ext cx="0" cy="0"/>
          <a:chOff x="0" y="0"/>
          <a:chExt cx="0" cy="0"/>
        </a:xfrm>
      </p:grpSpPr>
      <p:sp>
        <p:nvSpPr>
          <p:cNvPr id="423" name="Shape 4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4" name="Shape 4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9" name="Shape 429"/>
        <p:cNvGrpSpPr/>
        <p:nvPr/>
      </p:nvGrpSpPr>
      <p:grpSpPr>
        <a:xfrm>
          <a:off x="0" y="0"/>
          <a:ext cx="0" cy="0"/>
          <a:chOff x="0" y="0"/>
          <a:chExt cx="0" cy="0"/>
        </a:xfrm>
      </p:grpSpPr>
      <p:sp>
        <p:nvSpPr>
          <p:cNvPr id="430" name="Shape 4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1" name="Shape 4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6" name="Shape 436"/>
        <p:cNvGrpSpPr/>
        <p:nvPr/>
      </p:nvGrpSpPr>
      <p:grpSpPr>
        <a:xfrm>
          <a:off x="0" y="0"/>
          <a:ext cx="0" cy="0"/>
          <a:chOff x="0" y="0"/>
          <a:chExt cx="0" cy="0"/>
        </a:xfrm>
      </p:grpSpPr>
      <p:sp>
        <p:nvSpPr>
          <p:cNvPr id="437" name="Shape 4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8" name="Shape 4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 (mainly Valerie)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4" name="Shape 444"/>
        <p:cNvGrpSpPr/>
        <p:nvPr/>
      </p:nvGrpSpPr>
      <p:grpSpPr>
        <a:xfrm>
          <a:off x="0" y="0"/>
          <a:ext cx="0" cy="0"/>
          <a:chOff x="0" y="0"/>
          <a:chExt cx="0" cy="0"/>
        </a:xfrm>
      </p:grpSpPr>
      <p:sp>
        <p:nvSpPr>
          <p:cNvPr id="445" name="Shape 4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6" name="Shape 4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1" name="Shape 451"/>
        <p:cNvGrpSpPr/>
        <p:nvPr/>
      </p:nvGrpSpPr>
      <p:grpSpPr>
        <a:xfrm>
          <a:off x="0" y="0"/>
          <a:ext cx="0" cy="0"/>
          <a:chOff x="0" y="0"/>
          <a:chExt cx="0" cy="0"/>
        </a:xfrm>
      </p:grpSpPr>
      <p:sp>
        <p:nvSpPr>
          <p:cNvPr id="452" name="Shape 4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3" name="Shape 4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5" name="Shape 465"/>
        <p:cNvGrpSpPr/>
        <p:nvPr/>
      </p:nvGrpSpPr>
      <p:grpSpPr>
        <a:xfrm>
          <a:off x="0" y="0"/>
          <a:ext cx="0" cy="0"/>
          <a:chOff x="0" y="0"/>
          <a:chExt cx="0" cy="0"/>
        </a:xfrm>
      </p:grpSpPr>
      <p:sp>
        <p:nvSpPr>
          <p:cNvPr id="466" name="Shape 4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7" name="Shape 4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0" name="Shape 470"/>
        <p:cNvGrpSpPr/>
        <p:nvPr/>
      </p:nvGrpSpPr>
      <p:grpSpPr>
        <a:xfrm>
          <a:off x="0" y="0"/>
          <a:ext cx="0" cy="0"/>
          <a:chOff x="0" y="0"/>
          <a:chExt cx="0" cy="0"/>
        </a:xfrm>
      </p:grpSpPr>
      <p:sp>
        <p:nvSpPr>
          <p:cNvPr id="471" name="Shape 4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2" name="Shape 4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1" name="Shape 481"/>
        <p:cNvGrpSpPr/>
        <p:nvPr/>
      </p:nvGrpSpPr>
      <p:grpSpPr>
        <a:xfrm>
          <a:off x="0" y="0"/>
          <a:ext cx="0" cy="0"/>
          <a:chOff x="0" y="0"/>
          <a:chExt cx="0" cy="0"/>
        </a:xfrm>
      </p:grpSpPr>
      <p:sp>
        <p:nvSpPr>
          <p:cNvPr id="482" name="Shape 4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3" name="Shape 4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7" name="Shape 487"/>
        <p:cNvGrpSpPr/>
        <p:nvPr/>
      </p:nvGrpSpPr>
      <p:grpSpPr>
        <a:xfrm>
          <a:off x="0" y="0"/>
          <a:ext cx="0" cy="0"/>
          <a:chOff x="0" y="0"/>
          <a:chExt cx="0" cy="0"/>
        </a:xfrm>
      </p:grpSpPr>
      <p:sp>
        <p:nvSpPr>
          <p:cNvPr id="488" name="Shape 4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9" name="Shape 4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6" name="Shape 4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3" name="Shape 503"/>
        <p:cNvGrpSpPr/>
        <p:nvPr/>
      </p:nvGrpSpPr>
      <p:grpSpPr>
        <a:xfrm>
          <a:off x="0" y="0"/>
          <a:ext cx="0" cy="0"/>
          <a:chOff x="0" y="0"/>
          <a:chExt cx="0" cy="0"/>
        </a:xfrm>
      </p:grpSpPr>
      <p:sp>
        <p:nvSpPr>
          <p:cNvPr id="504" name="Shape 5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5" name="Shape 5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1" name="Shape 511"/>
        <p:cNvGrpSpPr/>
        <p:nvPr/>
      </p:nvGrpSpPr>
      <p:grpSpPr>
        <a:xfrm>
          <a:off x="0" y="0"/>
          <a:ext cx="0" cy="0"/>
          <a:chOff x="0" y="0"/>
          <a:chExt cx="0" cy="0"/>
        </a:xfrm>
      </p:grpSpPr>
      <p:sp>
        <p:nvSpPr>
          <p:cNvPr id="512" name="Shape 5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3" name="Shape 5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rPr lang="en"/>
              <a:t>Live demo</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7" name="Shape 527"/>
        <p:cNvGrpSpPr/>
        <p:nvPr/>
      </p:nvGrpSpPr>
      <p:grpSpPr>
        <a:xfrm>
          <a:off x="0" y="0"/>
          <a:ext cx="0" cy="0"/>
          <a:chOff x="0" y="0"/>
          <a:chExt cx="0" cy="0"/>
        </a:xfrm>
      </p:grpSpPr>
      <p:sp>
        <p:nvSpPr>
          <p:cNvPr id="528" name="Shape 5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9" name="Shape 5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6" name="Shape 536"/>
        <p:cNvGrpSpPr/>
        <p:nvPr/>
      </p:nvGrpSpPr>
      <p:grpSpPr>
        <a:xfrm>
          <a:off x="0" y="0"/>
          <a:ext cx="0" cy="0"/>
          <a:chOff x="0" y="0"/>
          <a:chExt cx="0" cy="0"/>
        </a:xfrm>
      </p:grpSpPr>
      <p:sp>
        <p:nvSpPr>
          <p:cNvPr id="537" name="Shape 5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8" name="Shape 5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1" name="Shape 541"/>
        <p:cNvGrpSpPr/>
        <p:nvPr/>
      </p:nvGrpSpPr>
      <p:grpSpPr>
        <a:xfrm>
          <a:off x="0" y="0"/>
          <a:ext cx="0" cy="0"/>
          <a:chOff x="0" y="0"/>
          <a:chExt cx="0" cy="0"/>
        </a:xfrm>
      </p:grpSpPr>
      <p:sp>
        <p:nvSpPr>
          <p:cNvPr id="542" name="Shape 5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3" name="Shape 5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6" name="Shape 546"/>
        <p:cNvGrpSpPr/>
        <p:nvPr/>
      </p:nvGrpSpPr>
      <p:grpSpPr>
        <a:xfrm>
          <a:off x="0" y="0"/>
          <a:ext cx="0" cy="0"/>
          <a:chOff x="0" y="0"/>
          <a:chExt cx="0" cy="0"/>
        </a:xfrm>
      </p:grpSpPr>
      <p:sp>
        <p:nvSpPr>
          <p:cNvPr id="547" name="Shape 5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8" name="Shape 5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2" name="Shape 552"/>
        <p:cNvGrpSpPr/>
        <p:nvPr/>
      </p:nvGrpSpPr>
      <p:grpSpPr>
        <a:xfrm>
          <a:off x="0" y="0"/>
          <a:ext cx="0" cy="0"/>
          <a:chOff x="0" y="0"/>
          <a:chExt cx="0" cy="0"/>
        </a:xfrm>
      </p:grpSpPr>
      <p:sp>
        <p:nvSpPr>
          <p:cNvPr id="553" name="Shape 5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4" name="Shape 5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4" name="Shape 564"/>
        <p:cNvGrpSpPr/>
        <p:nvPr/>
      </p:nvGrpSpPr>
      <p:grpSpPr>
        <a:xfrm>
          <a:off x="0" y="0"/>
          <a:ext cx="0" cy="0"/>
          <a:chOff x="0" y="0"/>
          <a:chExt cx="0" cy="0"/>
        </a:xfrm>
      </p:grpSpPr>
      <p:sp>
        <p:nvSpPr>
          <p:cNvPr id="565" name="Shape 5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6" name="Shape 5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9" name="Shape 569"/>
        <p:cNvGrpSpPr/>
        <p:nvPr/>
      </p:nvGrpSpPr>
      <p:grpSpPr>
        <a:xfrm>
          <a:off x="0" y="0"/>
          <a:ext cx="0" cy="0"/>
          <a:chOff x="0" y="0"/>
          <a:chExt cx="0" cy="0"/>
        </a:xfrm>
      </p:grpSpPr>
      <p:sp>
        <p:nvSpPr>
          <p:cNvPr id="570" name="Shape 5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1" name="Shape 5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75" name="Shape 575"/>
        <p:cNvGrpSpPr/>
        <p:nvPr/>
      </p:nvGrpSpPr>
      <p:grpSpPr>
        <a:xfrm>
          <a:off x="0" y="0"/>
          <a:ext cx="0" cy="0"/>
          <a:chOff x="0" y="0"/>
          <a:chExt cx="0" cy="0"/>
        </a:xfrm>
      </p:grpSpPr>
      <p:sp>
        <p:nvSpPr>
          <p:cNvPr id="576" name="Shape 5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7" name="Shape 5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5" name="Shape 585"/>
        <p:cNvGrpSpPr/>
        <p:nvPr/>
      </p:nvGrpSpPr>
      <p:grpSpPr>
        <a:xfrm>
          <a:off x="0" y="0"/>
          <a:ext cx="0" cy="0"/>
          <a:chOff x="0" y="0"/>
          <a:chExt cx="0" cy="0"/>
        </a:xfrm>
      </p:grpSpPr>
      <p:sp>
        <p:nvSpPr>
          <p:cNvPr id="586" name="Shape 5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7" name="Shape 5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0" name="Shape 590"/>
        <p:cNvGrpSpPr/>
        <p:nvPr/>
      </p:nvGrpSpPr>
      <p:grpSpPr>
        <a:xfrm>
          <a:off x="0" y="0"/>
          <a:ext cx="0" cy="0"/>
          <a:chOff x="0" y="0"/>
          <a:chExt cx="0" cy="0"/>
        </a:xfrm>
      </p:grpSpPr>
      <p:sp>
        <p:nvSpPr>
          <p:cNvPr id="591" name="Shape 5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2" name="Shape 5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5" name="Shape 595"/>
        <p:cNvGrpSpPr/>
        <p:nvPr/>
      </p:nvGrpSpPr>
      <p:grpSpPr>
        <a:xfrm>
          <a:off x="0" y="0"/>
          <a:ext cx="0" cy="0"/>
          <a:chOff x="0" y="0"/>
          <a:chExt cx="0" cy="0"/>
        </a:xfrm>
      </p:grpSpPr>
      <p:sp>
        <p:nvSpPr>
          <p:cNvPr id="596" name="Shape 5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7" name="Shape 5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3" name="Shape 603"/>
        <p:cNvGrpSpPr/>
        <p:nvPr/>
      </p:nvGrpSpPr>
      <p:grpSpPr>
        <a:xfrm>
          <a:off x="0" y="0"/>
          <a:ext cx="0" cy="0"/>
          <a:chOff x="0" y="0"/>
          <a:chExt cx="0" cy="0"/>
        </a:xfrm>
      </p:grpSpPr>
      <p:sp>
        <p:nvSpPr>
          <p:cNvPr id="604" name="Shape 6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5" name="Shape 60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5" name="Shape 615"/>
        <p:cNvGrpSpPr/>
        <p:nvPr/>
      </p:nvGrpSpPr>
      <p:grpSpPr>
        <a:xfrm>
          <a:off x="0" y="0"/>
          <a:ext cx="0" cy="0"/>
          <a:chOff x="0" y="0"/>
          <a:chExt cx="0" cy="0"/>
        </a:xfrm>
      </p:grpSpPr>
      <p:sp>
        <p:nvSpPr>
          <p:cNvPr id="616" name="Shape 6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7" name="Shape 6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5" name="Shape 625"/>
        <p:cNvGrpSpPr/>
        <p:nvPr/>
      </p:nvGrpSpPr>
      <p:grpSpPr>
        <a:xfrm>
          <a:off x="0" y="0"/>
          <a:ext cx="0" cy="0"/>
          <a:chOff x="0" y="0"/>
          <a:chExt cx="0" cy="0"/>
        </a:xfrm>
      </p:grpSpPr>
      <p:sp>
        <p:nvSpPr>
          <p:cNvPr id="626" name="Shape 6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7" name="Shape 6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0" name="Shape 630"/>
        <p:cNvGrpSpPr/>
        <p:nvPr/>
      </p:nvGrpSpPr>
      <p:grpSpPr>
        <a:xfrm>
          <a:off x="0" y="0"/>
          <a:ext cx="0" cy="0"/>
          <a:chOff x="0" y="0"/>
          <a:chExt cx="0" cy="0"/>
        </a:xfrm>
      </p:grpSpPr>
      <p:sp>
        <p:nvSpPr>
          <p:cNvPr id="631" name="Shape 6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2" name="Shape 6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2" name="Shape 642"/>
        <p:cNvGrpSpPr/>
        <p:nvPr/>
      </p:nvGrpSpPr>
      <p:grpSpPr>
        <a:xfrm>
          <a:off x="0" y="0"/>
          <a:ext cx="0" cy="0"/>
          <a:chOff x="0" y="0"/>
          <a:chExt cx="0" cy="0"/>
        </a:xfrm>
      </p:grpSpPr>
      <p:sp>
        <p:nvSpPr>
          <p:cNvPr id="643" name="Shape 6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4" name="Shape 6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8" name="Shape 648"/>
        <p:cNvGrpSpPr/>
        <p:nvPr/>
      </p:nvGrpSpPr>
      <p:grpSpPr>
        <a:xfrm>
          <a:off x="0" y="0"/>
          <a:ext cx="0" cy="0"/>
          <a:chOff x="0" y="0"/>
          <a:chExt cx="0" cy="0"/>
        </a:xfrm>
      </p:grpSpPr>
      <p:sp>
        <p:nvSpPr>
          <p:cNvPr id="649" name="Shape 6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0" name="Shape 6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4" name="Shape 654"/>
        <p:cNvGrpSpPr/>
        <p:nvPr/>
      </p:nvGrpSpPr>
      <p:grpSpPr>
        <a:xfrm>
          <a:off x="0" y="0"/>
          <a:ext cx="0" cy="0"/>
          <a:chOff x="0" y="0"/>
          <a:chExt cx="0" cy="0"/>
        </a:xfrm>
      </p:grpSpPr>
      <p:sp>
        <p:nvSpPr>
          <p:cNvPr id="655" name="Shape 6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6" name="Shape 6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4" name="Shape 124"/>
        <p:cNvGrpSpPr/>
        <p:nvPr/>
      </p:nvGrpSpPr>
      <p:grpSpPr>
        <a:xfrm>
          <a:off x="0" y="0"/>
          <a:ext cx="0" cy="0"/>
          <a:chOff x="0" y="0"/>
          <a:chExt cx="0" cy="0"/>
        </a:xfrm>
      </p:grpSpPr>
      <p:sp>
        <p:nvSpPr>
          <p:cNvPr id="125" name="Shape 1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6" name="Shape 1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0" name="Shape 660"/>
        <p:cNvGrpSpPr/>
        <p:nvPr/>
      </p:nvGrpSpPr>
      <p:grpSpPr>
        <a:xfrm>
          <a:off x="0" y="0"/>
          <a:ext cx="0" cy="0"/>
          <a:chOff x="0" y="0"/>
          <a:chExt cx="0" cy="0"/>
        </a:xfrm>
      </p:grpSpPr>
      <p:sp>
        <p:nvSpPr>
          <p:cNvPr id="661" name="Shape 6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2" name="Shape 6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6" name="Shape 666"/>
        <p:cNvGrpSpPr/>
        <p:nvPr/>
      </p:nvGrpSpPr>
      <p:grpSpPr>
        <a:xfrm>
          <a:off x="0" y="0"/>
          <a:ext cx="0" cy="0"/>
          <a:chOff x="0" y="0"/>
          <a:chExt cx="0" cy="0"/>
        </a:xfrm>
      </p:grpSpPr>
      <p:sp>
        <p:nvSpPr>
          <p:cNvPr id="667" name="Shape 6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8" name="Shape 6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4" name="Shape 674"/>
        <p:cNvGrpSpPr/>
        <p:nvPr/>
      </p:nvGrpSpPr>
      <p:grpSpPr>
        <a:xfrm>
          <a:off x="0" y="0"/>
          <a:ext cx="0" cy="0"/>
          <a:chOff x="0" y="0"/>
          <a:chExt cx="0" cy="0"/>
        </a:xfrm>
      </p:grpSpPr>
      <p:sp>
        <p:nvSpPr>
          <p:cNvPr id="675" name="Shape 6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6" name="Shape 6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1" name="Shape 681"/>
        <p:cNvGrpSpPr/>
        <p:nvPr/>
      </p:nvGrpSpPr>
      <p:grpSpPr>
        <a:xfrm>
          <a:off x="0" y="0"/>
          <a:ext cx="0" cy="0"/>
          <a:chOff x="0" y="0"/>
          <a:chExt cx="0" cy="0"/>
        </a:xfrm>
      </p:grpSpPr>
      <p:sp>
        <p:nvSpPr>
          <p:cNvPr id="682" name="Shape 6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3" name="Shape 6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7" name="Shape 687"/>
        <p:cNvGrpSpPr/>
        <p:nvPr/>
      </p:nvGrpSpPr>
      <p:grpSpPr>
        <a:xfrm>
          <a:off x="0" y="0"/>
          <a:ext cx="0" cy="0"/>
          <a:chOff x="0" y="0"/>
          <a:chExt cx="0" cy="0"/>
        </a:xfrm>
      </p:grpSpPr>
      <p:sp>
        <p:nvSpPr>
          <p:cNvPr id="688" name="Shape 6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9" name="Shape 6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2" name="Shape 692"/>
        <p:cNvGrpSpPr/>
        <p:nvPr/>
      </p:nvGrpSpPr>
      <p:grpSpPr>
        <a:xfrm>
          <a:off x="0" y="0"/>
          <a:ext cx="0" cy="0"/>
          <a:chOff x="0" y="0"/>
          <a:chExt cx="0" cy="0"/>
        </a:xfrm>
      </p:grpSpPr>
      <p:sp>
        <p:nvSpPr>
          <p:cNvPr id="693" name="Shape 6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4" name="Shape 6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7" name="Shape 697"/>
        <p:cNvGrpSpPr/>
        <p:nvPr/>
      </p:nvGrpSpPr>
      <p:grpSpPr>
        <a:xfrm>
          <a:off x="0" y="0"/>
          <a:ext cx="0" cy="0"/>
          <a:chOff x="0" y="0"/>
          <a:chExt cx="0" cy="0"/>
        </a:xfrm>
      </p:grpSpPr>
      <p:sp>
        <p:nvSpPr>
          <p:cNvPr id="698" name="Shape 6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9" name="Shape 69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9" name="Shape 709"/>
        <p:cNvGrpSpPr/>
        <p:nvPr/>
      </p:nvGrpSpPr>
      <p:grpSpPr>
        <a:xfrm>
          <a:off x="0" y="0"/>
          <a:ext cx="0" cy="0"/>
          <a:chOff x="0" y="0"/>
          <a:chExt cx="0" cy="0"/>
        </a:xfrm>
      </p:grpSpPr>
      <p:sp>
        <p:nvSpPr>
          <p:cNvPr id="710" name="Shape 7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1" name="Shape 7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1" name="Shape 721"/>
        <p:cNvGrpSpPr/>
        <p:nvPr/>
      </p:nvGrpSpPr>
      <p:grpSpPr>
        <a:xfrm>
          <a:off x="0" y="0"/>
          <a:ext cx="0" cy="0"/>
          <a:chOff x="0" y="0"/>
          <a:chExt cx="0" cy="0"/>
        </a:xfrm>
      </p:grpSpPr>
      <p:sp>
        <p:nvSpPr>
          <p:cNvPr id="722" name="Shape 7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3" name="Shape 7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8" name="Shape 728"/>
        <p:cNvGrpSpPr/>
        <p:nvPr/>
      </p:nvGrpSpPr>
      <p:grpSpPr>
        <a:xfrm>
          <a:off x="0" y="0"/>
          <a:ext cx="0" cy="0"/>
          <a:chOff x="0" y="0"/>
          <a:chExt cx="0" cy="0"/>
        </a:xfrm>
      </p:grpSpPr>
      <p:sp>
        <p:nvSpPr>
          <p:cNvPr id="729" name="Shape 7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0" name="Shape 73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5" name="Shape 735"/>
        <p:cNvGrpSpPr/>
        <p:nvPr/>
      </p:nvGrpSpPr>
      <p:grpSpPr>
        <a:xfrm>
          <a:off x="0" y="0"/>
          <a:ext cx="0" cy="0"/>
          <a:chOff x="0" y="0"/>
          <a:chExt cx="0" cy="0"/>
        </a:xfrm>
      </p:grpSpPr>
      <p:sp>
        <p:nvSpPr>
          <p:cNvPr id="736" name="Shape 7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7" name="Shape 7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6" name="Shape 746"/>
        <p:cNvGrpSpPr/>
        <p:nvPr/>
      </p:nvGrpSpPr>
      <p:grpSpPr>
        <a:xfrm>
          <a:off x="0" y="0"/>
          <a:ext cx="0" cy="0"/>
          <a:chOff x="0" y="0"/>
          <a:chExt cx="0" cy="0"/>
        </a:xfrm>
      </p:grpSpPr>
      <p:sp>
        <p:nvSpPr>
          <p:cNvPr id="747" name="Shape 7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8" name="Shape 7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57" name="Shape 757"/>
        <p:cNvGrpSpPr/>
        <p:nvPr/>
      </p:nvGrpSpPr>
      <p:grpSpPr>
        <a:xfrm>
          <a:off x="0" y="0"/>
          <a:ext cx="0" cy="0"/>
          <a:chOff x="0" y="0"/>
          <a:chExt cx="0" cy="0"/>
        </a:xfrm>
      </p:grpSpPr>
      <p:sp>
        <p:nvSpPr>
          <p:cNvPr id="758" name="Shape 7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9" name="Shape 7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4" name="Shape 764"/>
        <p:cNvGrpSpPr/>
        <p:nvPr/>
      </p:nvGrpSpPr>
      <p:grpSpPr>
        <a:xfrm>
          <a:off x="0" y="0"/>
          <a:ext cx="0" cy="0"/>
          <a:chOff x="0" y="0"/>
          <a:chExt cx="0" cy="0"/>
        </a:xfrm>
      </p:grpSpPr>
      <p:sp>
        <p:nvSpPr>
          <p:cNvPr id="765" name="Shape 7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6" name="Shape 7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2" name="Shape 772"/>
        <p:cNvGrpSpPr/>
        <p:nvPr/>
      </p:nvGrpSpPr>
      <p:grpSpPr>
        <a:xfrm>
          <a:off x="0" y="0"/>
          <a:ext cx="0" cy="0"/>
          <a:chOff x="0" y="0"/>
          <a:chExt cx="0" cy="0"/>
        </a:xfrm>
      </p:grpSpPr>
      <p:sp>
        <p:nvSpPr>
          <p:cNvPr id="773" name="Shape 7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4" name="Shape 77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7" name="Shape 777"/>
        <p:cNvGrpSpPr/>
        <p:nvPr/>
      </p:nvGrpSpPr>
      <p:grpSpPr>
        <a:xfrm>
          <a:off x="0" y="0"/>
          <a:ext cx="0" cy="0"/>
          <a:chOff x="0" y="0"/>
          <a:chExt cx="0" cy="0"/>
        </a:xfrm>
      </p:grpSpPr>
      <p:sp>
        <p:nvSpPr>
          <p:cNvPr id="778" name="Shape 7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9" name="Shape 7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3" name="Shape 783"/>
        <p:cNvGrpSpPr/>
        <p:nvPr/>
      </p:nvGrpSpPr>
      <p:grpSpPr>
        <a:xfrm>
          <a:off x="0" y="0"/>
          <a:ext cx="0" cy="0"/>
          <a:chOff x="0" y="0"/>
          <a:chExt cx="0" cy="0"/>
        </a:xfrm>
      </p:grpSpPr>
      <p:sp>
        <p:nvSpPr>
          <p:cNvPr id="784" name="Shape 7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5" name="Shape 7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0" name="Shape 790"/>
        <p:cNvGrpSpPr/>
        <p:nvPr/>
      </p:nvGrpSpPr>
      <p:grpSpPr>
        <a:xfrm>
          <a:off x="0" y="0"/>
          <a:ext cx="0" cy="0"/>
          <a:chOff x="0" y="0"/>
          <a:chExt cx="0" cy="0"/>
        </a:xfrm>
      </p:grpSpPr>
      <p:sp>
        <p:nvSpPr>
          <p:cNvPr id="791" name="Shape 7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2" name="Shape 7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2" name="Shape 802"/>
        <p:cNvGrpSpPr/>
        <p:nvPr/>
      </p:nvGrpSpPr>
      <p:grpSpPr>
        <a:xfrm>
          <a:off x="0" y="0"/>
          <a:ext cx="0" cy="0"/>
          <a:chOff x="0" y="0"/>
          <a:chExt cx="0" cy="0"/>
        </a:xfrm>
      </p:grpSpPr>
      <p:sp>
        <p:nvSpPr>
          <p:cNvPr id="803" name="Shape 8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4" name="Shape 8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7" name="Shape 807"/>
        <p:cNvGrpSpPr/>
        <p:nvPr/>
      </p:nvGrpSpPr>
      <p:grpSpPr>
        <a:xfrm>
          <a:off x="0" y="0"/>
          <a:ext cx="0" cy="0"/>
          <a:chOff x="0" y="0"/>
          <a:chExt cx="0" cy="0"/>
        </a:xfrm>
      </p:grpSpPr>
      <p:sp>
        <p:nvSpPr>
          <p:cNvPr id="808" name="Shape 8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9" name="Shape 8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6" y="3238450"/>
            <a:ext cx="6331500" cy="1241700"/>
          </a:xfrm>
          <a:prstGeom prst="rect">
            <a:avLst/>
          </a:prstGeom>
        </p:spPr>
        <p:txBody>
          <a:bodyPr anchorCtr="0" anchor="b" bIns="91425" lIns="91425" rIns="91425" tIns="91425"/>
          <a:lstStyle>
            <a:lvl1pPr lvl="0">
              <a:lnSpc>
                <a:spcPct val="100000"/>
              </a:lnSpc>
              <a:spcBef>
                <a:spcPts val="0"/>
              </a:spcBef>
              <a:spcAft>
                <a:spcPts val="0"/>
              </a:spcAft>
              <a:buClr>
                <a:schemeClr val="lt1"/>
              </a:buClr>
              <a:buFont typeface="Trebuchet MS"/>
              <a:buNone/>
              <a:defRPr>
                <a:solidFill>
                  <a:schemeClr val="lt1"/>
                </a:solidFill>
                <a:latin typeface="Trebuchet MS"/>
                <a:ea typeface="Trebuchet MS"/>
                <a:cs typeface="Trebuchet MS"/>
                <a:sym typeface="Trebuchet MS"/>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tIns="91425"/>
          <a:lstStyle>
            <a:lvl1pPr lvl="0" algn="ctr">
              <a:spcBef>
                <a:spcPts val="0"/>
              </a:spcBef>
              <a:buClr>
                <a:schemeClr val="dk1"/>
              </a:buClr>
              <a:buSzPct val="100000"/>
              <a:buFont typeface="Lato"/>
              <a:defRPr sz="9600">
                <a:solidFill>
                  <a:schemeClr val="dk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tIns="91425"/>
          <a:lstStyle>
            <a:lvl1pPr lvl="0" algn="ctr">
              <a:spcBef>
                <a:spcPts val="0"/>
              </a:spcBef>
              <a:buClr>
                <a:schemeClr val="lt1"/>
              </a:buClr>
              <a:buSzPct val="100000"/>
              <a:buFont typeface="Georgia"/>
              <a:defRPr sz="4800">
                <a:solidFill>
                  <a:schemeClr val="lt1"/>
                </a:solidFill>
                <a:latin typeface="Georgia"/>
                <a:ea typeface="Georgia"/>
                <a:cs typeface="Georgia"/>
                <a:sym typeface="Georgia"/>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2410112" y="1595775"/>
            <a:ext cx="6321600" cy="3002399"/>
          </a:xfrm>
          <a:prstGeom prst="rect">
            <a:avLst/>
          </a:prstGeom>
        </p:spPr>
        <p:txBody>
          <a:bodyPr anchorCtr="0" anchor="t" bIns="91425" lIns="91425" rIns="91425" tIns="91425"/>
          <a:lstStyle>
            <a:lvl1pPr lvl="0">
              <a:spcBef>
                <a:spcPts val="0"/>
              </a:spcBef>
              <a:buFont typeface="Trebuchet MS"/>
              <a:defRPr>
                <a:latin typeface="Trebuchet MS"/>
                <a:ea typeface="Trebuchet MS"/>
                <a:cs typeface="Trebuchet MS"/>
                <a:sym typeface="Trebuchet MS"/>
              </a:defRPr>
            </a:lvl1pPr>
            <a:lvl2pPr lvl="1">
              <a:spcBef>
                <a:spcPts val="0"/>
              </a:spcBef>
              <a:buFont typeface="Trebuchet MS"/>
              <a:defRPr>
                <a:latin typeface="Trebuchet MS"/>
                <a:ea typeface="Trebuchet MS"/>
                <a:cs typeface="Trebuchet MS"/>
                <a:sym typeface="Trebuchet MS"/>
              </a:defRPr>
            </a:lvl2pPr>
            <a:lvl3pPr lvl="2">
              <a:spcBef>
                <a:spcPts val="0"/>
              </a:spcBef>
              <a:buFont typeface="Trebuchet MS"/>
              <a:defRPr>
                <a:latin typeface="Trebuchet MS"/>
                <a:ea typeface="Trebuchet MS"/>
                <a:cs typeface="Trebuchet MS"/>
                <a:sym typeface="Trebuchet MS"/>
              </a:defRPr>
            </a:lvl3pPr>
            <a:lvl4pPr lvl="3">
              <a:spcBef>
                <a:spcPts val="0"/>
              </a:spcBef>
              <a:buFont typeface="Trebuchet MS"/>
              <a:defRPr>
                <a:latin typeface="Trebuchet MS"/>
                <a:ea typeface="Trebuchet MS"/>
                <a:cs typeface="Trebuchet MS"/>
                <a:sym typeface="Trebuchet MS"/>
              </a:defRPr>
            </a:lvl4pPr>
            <a:lvl5pPr lvl="4">
              <a:spcBef>
                <a:spcPts val="0"/>
              </a:spcBef>
              <a:buFont typeface="Trebuchet MS"/>
              <a:defRPr>
                <a:latin typeface="Trebuchet MS"/>
                <a:ea typeface="Trebuchet MS"/>
                <a:cs typeface="Trebuchet MS"/>
                <a:sym typeface="Trebuchet MS"/>
              </a:defRPr>
            </a:lvl5pPr>
            <a:lvl6pPr lvl="5">
              <a:spcBef>
                <a:spcPts val="0"/>
              </a:spcBef>
              <a:buFont typeface="Trebuchet MS"/>
              <a:defRPr>
                <a:latin typeface="Trebuchet MS"/>
                <a:ea typeface="Trebuchet MS"/>
                <a:cs typeface="Trebuchet MS"/>
                <a:sym typeface="Trebuchet MS"/>
              </a:defRPr>
            </a:lvl6pPr>
            <a:lvl7pPr lvl="6">
              <a:spcBef>
                <a:spcPts val="0"/>
              </a:spcBef>
              <a:buFont typeface="Trebuchet MS"/>
              <a:defRPr>
                <a:latin typeface="Trebuchet MS"/>
                <a:ea typeface="Trebuchet MS"/>
                <a:cs typeface="Trebuchet MS"/>
                <a:sym typeface="Trebuchet MS"/>
              </a:defRPr>
            </a:lvl7pPr>
            <a:lvl8pPr lvl="7">
              <a:spcBef>
                <a:spcPts val="0"/>
              </a:spcBef>
              <a:buFont typeface="Trebuchet MS"/>
              <a:defRPr>
                <a:latin typeface="Trebuchet MS"/>
                <a:ea typeface="Trebuchet MS"/>
                <a:cs typeface="Trebuchet MS"/>
                <a:sym typeface="Trebuchet MS"/>
              </a:defRPr>
            </a:lvl8pPr>
            <a:lvl9pPr lvl="8">
              <a:spcBef>
                <a:spcPts val="0"/>
              </a:spcBef>
              <a:buFont typeface="Trebuchet MS"/>
              <a:defRPr>
                <a:latin typeface="Trebuchet MS"/>
                <a:ea typeface="Trebuchet MS"/>
                <a:cs typeface="Trebuchet MS"/>
                <a:sym typeface="Trebuchet MS"/>
              </a:defRPr>
            </a:lvl9pPr>
          </a:lstStyle>
          <a:p/>
        </p:txBody>
      </p:sp>
      <p:sp>
        <p:nvSpPr>
          <p:cNvPr id="27" name="Shape 2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 type="body"/>
          </p:nvPr>
        </p:nvSpPr>
        <p:spPr>
          <a:xfrm>
            <a:off x="2400302"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2" type="body"/>
          </p:nvPr>
        </p:nvSpPr>
        <p:spPr>
          <a:xfrm>
            <a:off x="5650571"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335375"/>
            <a:ext cx="8520600" cy="6396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9500" y="1846803"/>
            <a:ext cx="2808000" cy="2806200"/>
          </a:xfrm>
          <a:prstGeom prst="rect">
            <a:avLst/>
          </a:prstGeom>
        </p:spPr>
        <p:txBody>
          <a:bodyPr anchorCtr="0" anchor="t" bIns="91425" lIns="91425" rIns="91425" tIns="91425"/>
          <a:lstStyle>
            <a:lvl1pPr lvl="0">
              <a:spcBef>
                <a:spcPts val="0"/>
              </a:spcBef>
              <a:buSzPct val="100000"/>
              <a:buFont typeface="Trebuchet MS"/>
              <a:defRPr sz="1200">
                <a:latin typeface="Trebuchet MS"/>
                <a:ea typeface="Trebuchet MS"/>
                <a:cs typeface="Trebuchet MS"/>
                <a:sym typeface="Trebuchet MS"/>
              </a:defRPr>
            </a:lvl1pPr>
            <a:lvl2pPr lvl="1">
              <a:spcBef>
                <a:spcPts val="0"/>
              </a:spcBef>
              <a:buSzPct val="100000"/>
              <a:buFont typeface="Trebuchet MS"/>
              <a:defRPr sz="1200">
                <a:latin typeface="Trebuchet MS"/>
                <a:ea typeface="Trebuchet MS"/>
                <a:cs typeface="Trebuchet MS"/>
                <a:sym typeface="Trebuchet MS"/>
              </a:defRPr>
            </a:lvl2pPr>
            <a:lvl3pPr lvl="2">
              <a:spcBef>
                <a:spcPts val="0"/>
              </a:spcBef>
              <a:buSzPct val="100000"/>
              <a:buFont typeface="Trebuchet MS"/>
              <a:defRPr sz="1200">
                <a:latin typeface="Trebuchet MS"/>
                <a:ea typeface="Trebuchet MS"/>
                <a:cs typeface="Trebuchet MS"/>
                <a:sym typeface="Trebuchet MS"/>
              </a:defRPr>
            </a:lvl3pPr>
            <a:lvl4pPr lvl="3">
              <a:spcBef>
                <a:spcPts val="0"/>
              </a:spcBef>
              <a:buSzPct val="100000"/>
              <a:buFont typeface="Trebuchet MS"/>
              <a:defRPr sz="1200">
                <a:latin typeface="Trebuchet MS"/>
                <a:ea typeface="Trebuchet MS"/>
                <a:cs typeface="Trebuchet MS"/>
                <a:sym typeface="Trebuchet MS"/>
              </a:defRPr>
            </a:lvl4pPr>
            <a:lvl5pPr lvl="4">
              <a:spcBef>
                <a:spcPts val="0"/>
              </a:spcBef>
              <a:buSzPct val="100000"/>
              <a:buFont typeface="Trebuchet MS"/>
              <a:defRPr sz="1200">
                <a:latin typeface="Trebuchet MS"/>
                <a:ea typeface="Trebuchet MS"/>
                <a:cs typeface="Trebuchet MS"/>
                <a:sym typeface="Trebuchet MS"/>
              </a:defRPr>
            </a:lvl5pPr>
            <a:lvl6pPr lvl="5">
              <a:spcBef>
                <a:spcPts val="0"/>
              </a:spcBef>
              <a:buSzPct val="100000"/>
              <a:buFont typeface="Trebuchet MS"/>
              <a:defRPr sz="1200">
                <a:latin typeface="Trebuchet MS"/>
                <a:ea typeface="Trebuchet MS"/>
                <a:cs typeface="Trebuchet MS"/>
                <a:sym typeface="Trebuchet MS"/>
              </a:defRPr>
            </a:lvl6pPr>
            <a:lvl7pPr lvl="6">
              <a:spcBef>
                <a:spcPts val="0"/>
              </a:spcBef>
              <a:buSzPct val="100000"/>
              <a:buFont typeface="Trebuchet MS"/>
              <a:defRPr sz="1200">
                <a:latin typeface="Trebuchet MS"/>
                <a:ea typeface="Trebuchet MS"/>
                <a:cs typeface="Trebuchet MS"/>
                <a:sym typeface="Trebuchet MS"/>
              </a:defRPr>
            </a:lvl7pPr>
            <a:lvl8pPr lvl="7">
              <a:spcBef>
                <a:spcPts val="0"/>
              </a:spcBef>
              <a:buSzPct val="100000"/>
              <a:buFont typeface="Trebuchet MS"/>
              <a:defRPr sz="1200">
                <a:latin typeface="Trebuchet MS"/>
                <a:ea typeface="Trebuchet MS"/>
                <a:cs typeface="Trebuchet MS"/>
                <a:sym typeface="Trebuchet MS"/>
              </a:defRPr>
            </a:lvl8pPr>
            <a:lvl9pPr lvl="8">
              <a:spcBef>
                <a:spcPts val="0"/>
              </a:spcBef>
              <a:buSzPct val="100000"/>
              <a:buFont typeface="Trebuchet MS"/>
              <a:defRPr sz="1200">
                <a:latin typeface="Trebuchet MS"/>
                <a:ea typeface="Trebuchet MS"/>
                <a:cs typeface="Trebuchet MS"/>
                <a:sym typeface="Trebuchet MS"/>
              </a:defRPr>
            </a:lvl9pPr>
          </a:lstStyle>
          <a:p/>
        </p:txBody>
      </p:sp>
      <p:sp>
        <p:nvSpPr>
          <p:cNvPr id="43" name="Shape 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0"/>
            <a:ext cx="6244200" cy="3835500"/>
          </a:xfrm>
          <a:prstGeom prst="rect">
            <a:avLst/>
          </a:prstGeom>
        </p:spPr>
        <p:txBody>
          <a:bodyPr anchorCtr="0" anchor="ctr"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tIns="91425"/>
          <a:lstStyle>
            <a:lvl1pPr lvl="0" algn="ctr">
              <a:spcBef>
                <a:spcPts val="0"/>
              </a:spcBef>
              <a:buClr>
                <a:schemeClr val="dk1"/>
              </a:buClr>
              <a:buSzPct val="100000"/>
              <a:buFont typeface="Georgia"/>
              <a:defRPr sz="3600">
                <a:solidFill>
                  <a:schemeClr val="dk1"/>
                </a:solidFill>
                <a:latin typeface="Georgia"/>
                <a:ea typeface="Georgia"/>
                <a:cs typeface="Georgia"/>
                <a:sym typeface="Georgia"/>
              </a:defRPr>
            </a:lvl1pPr>
            <a:lvl2pPr lvl="1" algn="ctr">
              <a:spcBef>
                <a:spcPts val="0"/>
              </a:spcBef>
              <a:buClr>
                <a:schemeClr val="dk1"/>
              </a:buClr>
              <a:buSzPct val="100000"/>
              <a:defRPr sz="3600">
                <a:solidFill>
                  <a:schemeClr val="dk1"/>
                </a:solidFill>
              </a:defRPr>
            </a:lvl2pPr>
            <a:lvl3pPr lvl="2" algn="ctr">
              <a:spcBef>
                <a:spcPts val="0"/>
              </a:spcBef>
              <a:buClr>
                <a:schemeClr val="dk1"/>
              </a:buClr>
              <a:buSzPct val="100000"/>
              <a:defRPr sz="3600">
                <a:solidFill>
                  <a:schemeClr val="dk1"/>
                </a:solidFill>
              </a:defRPr>
            </a:lvl3pPr>
            <a:lvl4pPr lvl="3" algn="ctr">
              <a:spcBef>
                <a:spcPts val="0"/>
              </a:spcBef>
              <a:buClr>
                <a:schemeClr val="dk1"/>
              </a:buClr>
              <a:buSzPct val="100000"/>
              <a:defRPr sz="3600">
                <a:solidFill>
                  <a:schemeClr val="dk1"/>
                </a:solidFill>
              </a:defRPr>
            </a:lvl4pPr>
            <a:lvl5pPr lvl="4" algn="ctr">
              <a:spcBef>
                <a:spcPts val="0"/>
              </a:spcBef>
              <a:buClr>
                <a:schemeClr val="dk1"/>
              </a:buClr>
              <a:buSzPct val="100000"/>
              <a:defRPr sz="3600">
                <a:solidFill>
                  <a:schemeClr val="dk1"/>
                </a:solidFill>
              </a:defRPr>
            </a:lvl5pPr>
            <a:lvl6pPr lvl="5" algn="ctr">
              <a:spcBef>
                <a:spcPts val="0"/>
              </a:spcBef>
              <a:buClr>
                <a:schemeClr val="dk1"/>
              </a:buClr>
              <a:buSzPct val="100000"/>
              <a:defRPr sz="3600">
                <a:solidFill>
                  <a:schemeClr val="dk1"/>
                </a:solidFill>
              </a:defRPr>
            </a:lvl6pPr>
            <a:lvl7pPr lvl="6" algn="ctr">
              <a:spcBef>
                <a:spcPts val="0"/>
              </a:spcBef>
              <a:buClr>
                <a:schemeClr val="dk1"/>
              </a:buClr>
              <a:buSzPct val="100000"/>
              <a:defRPr sz="3600">
                <a:solidFill>
                  <a:schemeClr val="dk1"/>
                </a:solidFill>
              </a:defRPr>
            </a:lvl7pPr>
            <a:lvl8pPr lvl="7" algn="ctr">
              <a:spcBef>
                <a:spcPts val="0"/>
              </a:spcBef>
              <a:buClr>
                <a:schemeClr val="dk1"/>
              </a:buClr>
              <a:buSzPct val="100000"/>
              <a:defRPr sz="3600">
                <a:solidFill>
                  <a:schemeClr val="dk1"/>
                </a:solidFill>
              </a:defRPr>
            </a:lvl8pPr>
            <a:lvl9pPr lvl="8"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0"/>
            <a:ext cx="4045200" cy="1345499"/>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Trebuchet MS"/>
              <a:buNone/>
              <a:defRPr sz="2100">
                <a:latin typeface="Trebuchet MS"/>
                <a:ea typeface="Trebuchet MS"/>
                <a:cs typeface="Trebuchet MS"/>
                <a:sym typeface="Trebuchet M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buFont typeface="Trebuchet MS"/>
              <a:defRPr>
                <a:solidFill>
                  <a:schemeClr val="lt1"/>
                </a:solidFill>
                <a:latin typeface="Trebuchet MS"/>
                <a:ea typeface="Trebuchet MS"/>
                <a:cs typeface="Trebuchet MS"/>
                <a:sym typeface="Trebuchet MS"/>
              </a:defRPr>
            </a:lvl1pPr>
            <a:lvl2pPr lvl="1">
              <a:spcBef>
                <a:spcPts val="0"/>
              </a:spcBef>
              <a:buClr>
                <a:schemeClr val="lt1"/>
              </a:buClr>
              <a:buFont typeface="Trebuchet MS"/>
              <a:defRPr>
                <a:solidFill>
                  <a:schemeClr val="lt1"/>
                </a:solidFill>
                <a:latin typeface="Trebuchet MS"/>
                <a:ea typeface="Trebuchet MS"/>
                <a:cs typeface="Trebuchet MS"/>
                <a:sym typeface="Trebuchet MS"/>
              </a:defRPr>
            </a:lvl2pPr>
            <a:lvl3pPr lvl="2">
              <a:spcBef>
                <a:spcPts val="0"/>
              </a:spcBef>
              <a:buClr>
                <a:schemeClr val="lt1"/>
              </a:buClr>
              <a:buFont typeface="Trebuchet MS"/>
              <a:defRPr>
                <a:solidFill>
                  <a:schemeClr val="lt1"/>
                </a:solidFill>
                <a:latin typeface="Trebuchet MS"/>
                <a:ea typeface="Trebuchet MS"/>
                <a:cs typeface="Trebuchet MS"/>
                <a:sym typeface="Trebuchet MS"/>
              </a:defRPr>
            </a:lvl3pPr>
            <a:lvl4pPr lvl="3">
              <a:spcBef>
                <a:spcPts val="0"/>
              </a:spcBef>
              <a:buClr>
                <a:schemeClr val="lt1"/>
              </a:buClr>
              <a:buFont typeface="Trebuchet MS"/>
              <a:defRPr>
                <a:solidFill>
                  <a:schemeClr val="lt1"/>
                </a:solidFill>
                <a:latin typeface="Trebuchet MS"/>
                <a:ea typeface="Trebuchet MS"/>
                <a:cs typeface="Trebuchet MS"/>
                <a:sym typeface="Trebuchet MS"/>
              </a:defRPr>
            </a:lvl4pPr>
            <a:lvl5pPr lvl="4">
              <a:spcBef>
                <a:spcPts val="0"/>
              </a:spcBef>
              <a:buClr>
                <a:schemeClr val="lt1"/>
              </a:buClr>
              <a:buFont typeface="Trebuchet MS"/>
              <a:defRPr>
                <a:solidFill>
                  <a:schemeClr val="lt1"/>
                </a:solidFill>
                <a:latin typeface="Trebuchet MS"/>
                <a:ea typeface="Trebuchet MS"/>
                <a:cs typeface="Trebuchet MS"/>
                <a:sym typeface="Trebuchet MS"/>
              </a:defRPr>
            </a:lvl5pPr>
            <a:lvl6pPr lvl="5">
              <a:spcBef>
                <a:spcPts val="0"/>
              </a:spcBef>
              <a:buClr>
                <a:schemeClr val="lt1"/>
              </a:buClr>
              <a:buFont typeface="Trebuchet MS"/>
              <a:defRPr>
                <a:solidFill>
                  <a:schemeClr val="lt1"/>
                </a:solidFill>
                <a:latin typeface="Trebuchet MS"/>
                <a:ea typeface="Trebuchet MS"/>
                <a:cs typeface="Trebuchet MS"/>
                <a:sym typeface="Trebuchet MS"/>
              </a:defRPr>
            </a:lvl6pPr>
            <a:lvl7pPr lvl="6">
              <a:spcBef>
                <a:spcPts val="0"/>
              </a:spcBef>
              <a:buClr>
                <a:schemeClr val="lt1"/>
              </a:buClr>
              <a:buFont typeface="Trebuchet MS"/>
              <a:defRPr>
                <a:solidFill>
                  <a:schemeClr val="lt1"/>
                </a:solidFill>
                <a:latin typeface="Trebuchet MS"/>
                <a:ea typeface="Trebuchet MS"/>
                <a:cs typeface="Trebuchet MS"/>
                <a:sym typeface="Trebuchet MS"/>
              </a:defRPr>
            </a:lvl7pPr>
            <a:lvl8pPr lvl="7">
              <a:spcBef>
                <a:spcPts val="0"/>
              </a:spcBef>
              <a:buClr>
                <a:schemeClr val="lt1"/>
              </a:buClr>
              <a:buFont typeface="Trebuchet MS"/>
              <a:defRPr>
                <a:solidFill>
                  <a:schemeClr val="lt1"/>
                </a:solidFill>
                <a:latin typeface="Trebuchet MS"/>
                <a:ea typeface="Trebuchet MS"/>
                <a:cs typeface="Trebuchet MS"/>
                <a:sym typeface="Trebuchet MS"/>
              </a:defRPr>
            </a:lvl8pPr>
            <a:lvl9pPr lvl="8">
              <a:spcBef>
                <a:spcPts val="0"/>
              </a:spcBef>
              <a:buClr>
                <a:schemeClr val="lt1"/>
              </a:buClr>
              <a:buFont typeface="Trebuchet MS"/>
              <a:defRPr>
                <a:solidFill>
                  <a:schemeClr val="lt1"/>
                </a:solidFill>
                <a:latin typeface="Trebuchet MS"/>
                <a:ea typeface="Trebuchet MS"/>
                <a:cs typeface="Trebuchet MS"/>
                <a:sym typeface="Trebuchet MS"/>
              </a:defRPr>
            </a:lvl9pPr>
          </a:lstStyle>
          <a:p/>
        </p:txBody>
      </p:sp>
      <p:sp>
        <p:nvSpPr>
          <p:cNvPr id="54" name="Shape 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tIns="91425"/>
          <a:lstStyle>
            <a:lvl1pPr lv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5"/>
            <a:ext cx="6321600" cy="30023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hyperlink" Target="https://github.com/jhu-archives-and-manuscripts/MARAC_API_Workshop"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hyperlink" Target="http://localhost:8089/users/admin/login" TargetMode="External"/><Relationship Id="rId4" Type="http://schemas.openxmlformats.org/officeDocument/2006/relationships/image" Target="../media/image5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6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 Id="rId3" Type="http://schemas.openxmlformats.org/officeDocument/2006/relationships/image" Target="../media/image62.jpg"/><Relationship Id="rId4" Type="http://schemas.openxmlformats.org/officeDocument/2006/relationships/hyperlink" Target="http://localhost:8089/repositories/1/resources/1" TargetMode="Externa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6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hyperlink" Target="http://localhost:8089/container_profiles" TargetMode="External"/><Relationship Id="rId4" Type="http://schemas.openxmlformats.org/officeDocument/2006/relationships/image" Target="../media/image6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 Id="rId3" Type="http://schemas.openxmlformats.org/officeDocument/2006/relationships/image" Target="../media/image65.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 Id="rId3" Type="http://schemas.openxmlformats.org/officeDocument/2006/relationships/image" Target="../media/image2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59.png"/><Relationship Id="rId4" Type="http://schemas.openxmlformats.org/officeDocument/2006/relationships/image" Target="../media/image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67.png"/><Relationship Id="rId4" Type="http://schemas.openxmlformats.org/officeDocument/2006/relationships/image" Target="../media/image6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earchexchange.techtarget.com/definition/application-program-interface" TargetMode="External"/><Relationship Id="rId4" Type="http://schemas.openxmlformats.org/officeDocument/2006/relationships/hyperlink" Target="http://searchwindevelopment.techtarget.com/definition/HTTP" TargetMode="External"/><Relationship Id="rId5" Type="http://schemas.openxmlformats.org/officeDocument/2006/relationships/hyperlink" Target="http://searchcloudstorage.techtarget.com/definition/RESTful-API"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 Id="rId3" Type="http://schemas.openxmlformats.org/officeDocument/2006/relationships/image" Target="../media/image6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69.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5.xml"/><Relationship Id="rId3" Type="http://schemas.openxmlformats.org/officeDocument/2006/relationships/hyperlink" Target="http://localhost:8080" TargetMode="External"/><Relationship Id="rId4" Type="http://schemas.openxmlformats.org/officeDocument/2006/relationships/hyperlink" Target="https://github.com/jhu-archives-and-manuscripts/MARAC_API_Workshop"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6.xml"/><Relationship Id="rId3" Type="http://schemas.openxmlformats.org/officeDocument/2006/relationships/hyperlink" Target="https://github.com/archivesspace/archivesspace/blob/master/UPGRADING_1.5.0.md" TargetMode="External"/><Relationship Id="rId4" Type="http://schemas.openxmlformats.org/officeDocument/2006/relationships/hyperlink" Target="https://github.com/cfitz/barcoder/tree/all-repo" TargetMode="Externa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7.xml"/><Relationship Id="rId3" Type="http://schemas.openxmlformats.org/officeDocument/2006/relationships/hyperlink" Target="http://localhost:8080" TargetMode="External"/><Relationship Id="rId4" Type="http://schemas.openxmlformats.org/officeDocument/2006/relationships/hyperlink" Target="http://localhost:8080" TargetMode="Externa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2.xml"/><Relationship Id="rId3" Type="http://schemas.openxmlformats.org/officeDocument/2006/relationships/image" Target="../media/image72.png"/><Relationship Id="rId4" Type="http://schemas.openxmlformats.org/officeDocument/2006/relationships/image" Target="../media/image7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image" Target="../media/image75.gi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image" Target="../media/image71.png"/><Relationship Id="rId4" Type="http://schemas.openxmlformats.org/officeDocument/2006/relationships/image" Target="../media/image7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 Id="rId3" Type="http://schemas.openxmlformats.org/officeDocument/2006/relationships/image" Target="../media/image7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73.png"/><Relationship Id="rId4" Type="http://schemas.openxmlformats.org/officeDocument/2006/relationships/image" Target="../media/image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 Id="rId3" Type="http://schemas.openxmlformats.org/officeDocument/2006/relationships/image" Target="../media/image71.png"/><Relationship Id="rId4" Type="http://schemas.openxmlformats.org/officeDocument/2006/relationships/image" Target="../media/image92.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1.xml"/><Relationship Id="rId3" Type="http://schemas.openxmlformats.org/officeDocument/2006/relationships/image" Target="../media/image71.png"/><Relationship Id="rId4" Type="http://schemas.openxmlformats.org/officeDocument/2006/relationships/image" Target="../media/image8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 Id="rId3" Type="http://schemas.openxmlformats.org/officeDocument/2006/relationships/image" Target="../media/image71.png"/><Relationship Id="rId4" Type="http://schemas.openxmlformats.org/officeDocument/2006/relationships/image" Target="../media/image7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image" Target="../media/image71.png"/><Relationship Id="rId4" Type="http://schemas.openxmlformats.org/officeDocument/2006/relationships/image" Target="../media/image7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8.xml"/><Relationship Id="rId3" Type="http://schemas.openxmlformats.org/officeDocument/2006/relationships/image" Target="../media/image33.png"/><Relationship Id="rId4" Type="http://schemas.openxmlformats.org/officeDocument/2006/relationships/image" Target="../media/image3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9.xml"/><Relationship Id="rId3" Type="http://schemas.openxmlformats.org/officeDocument/2006/relationships/image" Target="../media/image79.png"/><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0.xml"/><Relationship Id="rId3" Type="http://schemas.openxmlformats.org/officeDocument/2006/relationships/hyperlink" Target="http://localhost:8080" TargetMode="Externa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1.xml"/><Relationship Id="rId3" Type="http://schemas.openxmlformats.org/officeDocument/2006/relationships/hyperlink" Target="http://localhost:8080" TargetMode="Externa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3.xml"/><Relationship Id="rId3" Type="http://schemas.openxmlformats.org/officeDocument/2006/relationships/image" Target="../media/image77.png"/><Relationship Id="rId4" Type="http://schemas.openxmlformats.org/officeDocument/2006/relationships/hyperlink" Target="http://archivesspace.github.io/archivesspace/api" TargetMode="External"/><Relationship Id="rId5" Type="http://schemas.openxmlformats.org/officeDocument/2006/relationships/image" Target="../media/image80.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4.xml"/><Relationship Id="rId3" Type="http://schemas.openxmlformats.org/officeDocument/2006/relationships/image" Target="../media/image81.png"/><Relationship Id="rId4" Type="http://schemas.openxmlformats.org/officeDocument/2006/relationships/image" Target="../media/image8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 Id="rId3" Type="http://schemas.openxmlformats.org/officeDocument/2006/relationships/hyperlink" Target="http://localhost:8089/" TargetMode="Externa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6.xml"/><Relationship Id="rId3" Type="http://schemas.openxmlformats.org/officeDocument/2006/relationships/hyperlink" Target="https://github.com/jhu-archives-and-manuscripts/MARAC_API_Workshop" TargetMode="Externa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8.xml"/><Relationship Id="rId3" Type="http://schemas.openxmlformats.org/officeDocument/2006/relationships/image" Target="../media/image8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0.xml"/><Relationship Id="rId3" Type="http://schemas.openxmlformats.org/officeDocument/2006/relationships/hyperlink" Target="https://developers.exlibrisgroup.com/voyager/apis"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3.xml"/><Relationship Id="rId3" Type="http://schemas.openxmlformats.org/officeDocument/2006/relationships/hyperlink" Target="http://archival-integration.blogspot.com/2016/01/archivesspace-vagrant-archivagrant.html" TargetMode="External"/><Relationship Id="rId4" Type="http://schemas.openxmlformats.org/officeDocument/2006/relationships/hyperlink" Target="https://github.com/UAlbanyArchives/ASpace_WebArchives" TargetMode="Externa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5.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6.xml"/><Relationship Id="rId3" Type="http://schemas.openxmlformats.org/officeDocument/2006/relationships/image" Target="../media/image85.png"/><Relationship Id="rId4" Type="http://schemas.openxmlformats.org/officeDocument/2006/relationships/image" Target="../media/image8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7.xml"/><Relationship Id="rId3" Type="http://schemas.openxmlformats.org/officeDocument/2006/relationships/image" Target="../media/image87.png"/><Relationship Id="rId4" Type="http://schemas.openxmlformats.org/officeDocument/2006/relationships/image" Target="../media/image86.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9.xml"/><Relationship Id="rId3" Type="http://schemas.openxmlformats.org/officeDocument/2006/relationships/image" Target="../media/image8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0.xml"/><Relationship Id="rId3" Type="http://schemas.openxmlformats.org/officeDocument/2006/relationships/image" Target="../media/image89.png"/><Relationship Id="rId4" Type="http://schemas.openxmlformats.org/officeDocument/2006/relationships/image" Target="../media/image8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2.xml"/><Relationship Id="rId3" Type="http://schemas.openxmlformats.org/officeDocument/2006/relationships/image" Target="../media/image9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3.xml"/><Relationship Id="rId3" Type="http://schemas.openxmlformats.org/officeDocument/2006/relationships/image" Target="../media/image9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4.xml"/><Relationship Id="rId3" Type="http://schemas.openxmlformats.org/officeDocument/2006/relationships/image" Target="../media/image9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6.xml"/><Relationship Id="rId3" Type="http://schemas.openxmlformats.org/officeDocument/2006/relationships/image" Target="../media/image8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www.codecademy.com/learn/learn-the-command-lin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8.png"/><Relationship Id="rId4"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cygwin.com/install.html" TargetMode="External"/><Relationship Id="rId4" Type="http://schemas.openxmlformats.org/officeDocument/2006/relationships/image" Target="../media/image10.pn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5.jp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hyperlink" Target="https://www.propublica.org/" TargetMode="External"/><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2.png"/><Relationship Id="rId4" Type="http://schemas.openxmlformats.org/officeDocument/2006/relationships/hyperlink" Target="https://projects.propublica.org/nonprofits/api" TargetMode="External"/><Relationship Id="rId5" Type="http://schemas.openxmlformats.org/officeDocument/2006/relationships/hyperlink" Target="https://projects.propublica.org/nonprofits/api/v2/search.json?q=animal"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hyperlink" Target="https://projects.propublica.org/nonprofits/api/v2/search.json?q=animal" TargetMode="Externa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8.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7.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3.png"/><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5.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37.png"/><Relationship Id="rId4" Type="http://schemas.openxmlformats.org/officeDocument/2006/relationships/hyperlink" Target="https://api.twitter.com/1.1/search/tweets.json?q=johnshopkin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0.png"/><Relationship Id="rId4" Type="http://schemas.openxmlformats.org/officeDocument/2006/relationships/hyperlink" Target="https://dev.twitter.com/rest/publi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hyperlink" Target="https://oauth.net" TargetMode="Externa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3.png"/><Relationship Id="rId4" Type="http://schemas.openxmlformats.org/officeDocument/2006/relationships/image" Target="../media/image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hyperlink" Target="http://www.shubhro.com/2014/05/29/development-environment/" TargetMode="External"/><Relationship Id="rId4" Type="http://schemas.openxmlformats.org/officeDocument/2006/relationships/hyperlink" Target="http://python-guide-pt-br.readthedocs.io/en/latest/starting/install/osx/"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en.wikipedia.org/wiki/Accelerating_change"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image" Target="../media/image1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1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hyperlink" Target="https://github.com/seatgeek/fuzzywuzzy.git" TargetMode="External"/><Relationship Id="rId4" Type="http://schemas.openxmlformats.org/officeDocument/2006/relationships/image" Target="../media/image4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49.png"/><Relationship Id="rId4" Type="http://schemas.openxmlformats.org/officeDocument/2006/relationships/image" Target="../media/image46.png"/><Relationship Id="rId5" Type="http://schemas.openxmlformats.org/officeDocument/2006/relationships/image" Target="../media/image4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48.png"/><Relationship Id="rId4" Type="http://schemas.openxmlformats.org/officeDocument/2006/relationships/image" Target="../media/image50.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5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hyperlink" Target="http://readwrite.com/2013/09/19/api-defined/"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53.png"/><Relationship Id="rId4" Type="http://schemas.openxmlformats.org/officeDocument/2006/relationships/image" Target="../media/image54.jp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55.png"/><Relationship Id="rId4" Type="http://schemas.openxmlformats.org/officeDocument/2006/relationships/image" Target="../media/image5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5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265500" y="1397350"/>
            <a:ext cx="4045200" cy="1318200"/>
          </a:xfrm>
          <a:prstGeom prst="rect">
            <a:avLst/>
          </a:prstGeom>
        </p:spPr>
        <p:txBody>
          <a:bodyPr anchorCtr="0" anchor="b" bIns="91425" lIns="91425" rIns="91425" tIns="91425">
            <a:noAutofit/>
          </a:bodyPr>
          <a:lstStyle/>
          <a:p>
            <a:pPr lvl="0">
              <a:spcBef>
                <a:spcPts val="0"/>
              </a:spcBef>
              <a:buNone/>
            </a:pPr>
            <a:r>
              <a:rPr lang="en"/>
              <a:t>Hey everyone!</a:t>
            </a:r>
          </a:p>
        </p:txBody>
      </p:sp>
      <p:sp>
        <p:nvSpPr>
          <p:cNvPr id="73" name="Shape 73"/>
          <p:cNvSpPr txBox="1"/>
          <p:nvPr>
            <p:ph idx="1" type="subTitle"/>
          </p:nvPr>
        </p:nvSpPr>
        <p:spPr>
          <a:xfrm>
            <a:off x="265500" y="2735370"/>
            <a:ext cx="4045200" cy="1345499"/>
          </a:xfrm>
          <a:prstGeom prst="rect">
            <a:avLst/>
          </a:prstGeom>
        </p:spPr>
        <p:txBody>
          <a:bodyPr anchorCtr="0" anchor="t" bIns="91425" lIns="91425" rIns="91425" tIns="91425">
            <a:noAutofit/>
          </a:bodyPr>
          <a:lstStyle/>
          <a:p>
            <a:pPr lvl="0">
              <a:spcBef>
                <a:spcPts val="0"/>
              </a:spcBef>
              <a:buNone/>
            </a:pPr>
            <a:r>
              <a:rPr lang="en"/>
              <a:t>We’re revising the slides</a:t>
            </a:r>
          </a:p>
          <a:p>
            <a:pPr lvl="0">
              <a:spcBef>
                <a:spcPts val="0"/>
              </a:spcBef>
              <a:buNone/>
            </a:pPr>
            <a:r>
              <a:t/>
            </a:r>
            <a:endParaRPr/>
          </a:p>
          <a:p>
            <a:pPr lvl="0">
              <a:spcBef>
                <a:spcPts val="0"/>
              </a:spcBef>
              <a:buNone/>
            </a:pPr>
            <a:r>
              <a:rPr lang="en"/>
              <a:t>This version last updated Friday 5/12 at 12:30pm</a:t>
            </a:r>
          </a:p>
        </p:txBody>
      </p:sp>
      <p:sp>
        <p:nvSpPr>
          <p:cNvPr id="74" name="Shape 74"/>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a:t>You can use them now, but remember to check back, they’re going to improve.</a:t>
            </a:r>
          </a:p>
          <a:p>
            <a:pPr lvl="0">
              <a:spcBef>
                <a:spcPts val="0"/>
              </a:spcBef>
              <a:buNone/>
            </a:pPr>
            <a:r>
              <a:rPr lang="en"/>
              <a:t>And remember the </a:t>
            </a:r>
            <a:r>
              <a:rPr lang="en" u="sng">
                <a:solidFill>
                  <a:schemeClr val="hlink"/>
                </a:solidFill>
                <a:hlinkClick r:id="rId3"/>
              </a:rPr>
              <a:t>GitHub</a:t>
            </a:r>
            <a:r>
              <a:rPr lang="en"/>
              <a:t>!</a:t>
            </a:r>
          </a:p>
          <a:p>
            <a:pPr lvl="0">
              <a:spcBef>
                <a:spcPts val="0"/>
              </a:spcBef>
              <a:buNone/>
            </a:pPr>
            <a:r>
              <a:rPr lang="en"/>
              <a:t>(Take home documentation </a:t>
            </a:r>
            <a:r>
              <a:rPr i="1" lang="en"/>
              <a:t>is coming</a:t>
            </a:r>
            <a:r>
              <a:rPr lang="en"/>
              <a:t>, we promise)</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That’s not at all what I thought an API was!</a:t>
            </a:r>
          </a:p>
        </p:txBody>
      </p:sp>
      <p:sp>
        <p:nvSpPr>
          <p:cNvPr id="141" name="Shape 141"/>
          <p:cNvSpPr txBox="1"/>
          <p:nvPr/>
        </p:nvSpPr>
        <p:spPr>
          <a:xfrm>
            <a:off x="398500" y="1297450"/>
            <a:ext cx="5338200" cy="622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42" name="Shape 142"/>
          <p:cNvSpPr txBox="1"/>
          <p:nvPr/>
        </p:nvSpPr>
        <p:spPr>
          <a:xfrm>
            <a:off x="407775" y="1427200"/>
            <a:ext cx="8377800" cy="27963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Though anything that allows an interchange of information between two applications is </a:t>
            </a:r>
            <a:r>
              <a:rPr i="1" lang="en" sz="1800">
                <a:latin typeface="Trebuchet MS"/>
                <a:ea typeface="Trebuchet MS"/>
                <a:cs typeface="Trebuchet MS"/>
                <a:sym typeface="Trebuchet MS"/>
              </a:rPr>
              <a:t>technically </a:t>
            </a:r>
            <a:r>
              <a:rPr lang="en" sz="1800">
                <a:latin typeface="Trebuchet MS"/>
                <a:ea typeface="Trebuchet MS"/>
                <a:cs typeface="Trebuchet MS"/>
                <a:sym typeface="Trebuchet MS"/>
              </a:rPr>
              <a:t>a </a:t>
            </a:r>
            <a:r>
              <a:rPr b="1" lang="en" sz="1800">
                <a:latin typeface="Trebuchet MS"/>
                <a:ea typeface="Trebuchet MS"/>
                <a:cs typeface="Trebuchet MS"/>
                <a:sym typeface="Trebuchet MS"/>
              </a:rPr>
              <a:t>form of an API</a:t>
            </a:r>
            <a:r>
              <a:rPr lang="en" sz="1800">
                <a:latin typeface="Trebuchet MS"/>
                <a:ea typeface="Trebuchet MS"/>
                <a:cs typeface="Trebuchet MS"/>
                <a:sym typeface="Trebuchet MS"/>
              </a:rPr>
              <a:t>, what we typically mean today when we say “API” is a very specific thing.</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That thing is a </a:t>
            </a:r>
            <a:r>
              <a:rPr b="1" lang="en" sz="1800">
                <a:latin typeface="Trebuchet MS"/>
                <a:ea typeface="Trebuchet MS"/>
                <a:cs typeface="Trebuchet MS"/>
                <a:sym typeface="Trebuchet MS"/>
              </a:rPr>
              <a:t>web API</a:t>
            </a:r>
            <a:r>
              <a:rPr lang="en" sz="1800">
                <a:latin typeface="Trebuchet MS"/>
                <a:ea typeface="Trebuchet MS"/>
                <a:cs typeface="Trebuchet MS"/>
                <a:sym typeface="Trebuchet MS"/>
              </a:rPr>
              <a:t>.</a:t>
            </a: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7" name="Shape 817"/>
        <p:cNvGrpSpPr/>
        <p:nvPr/>
      </p:nvGrpSpPr>
      <p:grpSpPr>
        <a:xfrm>
          <a:off x="0" y="0"/>
          <a:ext cx="0" cy="0"/>
          <a:chOff x="0" y="0"/>
          <a:chExt cx="0" cy="0"/>
        </a:xfrm>
      </p:grpSpPr>
      <p:sp>
        <p:nvSpPr>
          <p:cNvPr id="818" name="Shape 818"/>
          <p:cNvSpPr txBox="1"/>
          <p:nvPr/>
        </p:nvSpPr>
        <p:spPr>
          <a:xfrm>
            <a:off x="284250" y="3444350"/>
            <a:ext cx="8386800" cy="11355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http://localhost:8089/users/admin/login</a:t>
            </a:r>
          </a:p>
          <a:p>
            <a:pPr lvl="0" rtl="0" algn="ctr">
              <a:lnSpc>
                <a:spcPct val="115000"/>
              </a:lnSpc>
              <a:spcBef>
                <a:spcPts val="0"/>
              </a:spcBef>
              <a:buClr>
                <a:schemeClr val="dk2"/>
              </a:buClr>
              <a:buFont typeface="Arial"/>
              <a:buNone/>
            </a:pPr>
            <a:r>
              <a:t/>
            </a:r>
            <a:endParaRPr sz="1800">
              <a:latin typeface="Trebuchet MS"/>
              <a:ea typeface="Trebuchet MS"/>
              <a:cs typeface="Trebuchet MS"/>
              <a:sym typeface="Trebuchet MS"/>
            </a:endParaRPr>
          </a:p>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password: admin</a:t>
            </a:r>
          </a:p>
          <a:p>
            <a:pPr lvl="0" rtl="0">
              <a:spcBef>
                <a:spcPts val="0"/>
              </a:spcBef>
              <a:buNone/>
            </a:pPr>
            <a:r>
              <a:t/>
            </a:r>
            <a:endParaRPr/>
          </a:p>
        </p:txBody>
      </p:sp>
      <p:sp>
        <p:nvSpPr>
          <p:cNvPr id="819" name="Shape 81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POST to AS with GUI</a:t>
            </a:r>
          </a:p>
        </p:txBody>
      </p:sp>
      <p:sp>
        <p:nvSpPr>
          <p:cNvPr id="820" name="Shape 820"/>
          <p:cNvSpPr txBox="1"/>
          <p:nvPr/>
        </p:nvSpPr>
        <p:spPr>
          <a:xfrm>
            <a:off x="385800" y="1050975"/>
            <a:ext cx="8183700" cy="591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Before we start posting to AS, we need to authenticate, so let’s do that and try a GET first:</a:t>
            </a:r>
          </a:p>
        </p:txBody>
      </p:sp>
      <p:pic>
        <p:nvPicPr>
          <p:cNvPr id="821" name="Shape 821"/>
          <p:cNvPicPr preferRelativeResize="0"/>
          <p:nvPr/>
        </p:nvPicPr>
        <p:blipFill>
          <a:blip r:embed="rId4">
            <a:alphaModFix/>
          </a:blip>
          <a:stretch>
            <a:fillRect/>
          </a:stretch>
        </p:blipFill>
        <p:spPr>
          <a:xfrm>
            <a:off x="152400" y="1642574"/>
            <a:ext cx="8920906" cy="1649375"/>
          </a:xfrm>
          <a:prstGeom prst="rect">
            <a:avLst/>
          </a:prstGeom>
          <a:noFill/>
          <a:ln>
            <a:noFill/>
          </a:ln>
        </p:spPr>
      </p:pic>
      <p:sp>
        <p:nvSpPr>
          <p:cNvPr id="822" name="Shape 822"/>
          <p:cNvSpPr/>
          <p:nvPr/>
        </p:nvSpPr>
        <p:spPr>
          <a:xfrm>
            <a:off x="259500" y="1742300"/>
            <a:ext cx="7971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3" name="Shape 823"/>
          <p:cNvSpPr/>
          <p:nvPr/>
        </p:nvSpPr>
        <p:spPr>
          <a:xfrm>
            <a:off x="1171850" y="1742300"/>
            <a:ext cx="1867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4" name="Shape 824"/>
          <p:cNvSpPr/>
          <p:nvPr/>
        </p:nvSpPr>
        <p:spPr>
          <a:xfrm>
            <a:off x="1694975" y="2110825"/>
            <a:ext cx="7332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5" name="Shape 825"/>
          <p:cNvSpPr/>
          <p:nvPr/>
        </p:nvSpPr>
        <p:spPr>
          <a:xfrm>
            <a:off x="865025" y="2409075"/>
            <a:ext cx="1516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6" name="Shape 826"/>
          <p:cNvSpPr/>
          <p:nvPr/>
        </p:nvSpPr>
        <p:spPr>
          <a:xfrm>
            <a:off x="259500" y="2978500"/>
            <a:ext cx="9123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27" name="Shape 827"/>
          <p:cNvSpPr/>
          <p:nvPr/>
        </p:nvSpPr>
        <p:spPr>
          <a:xfrm>
            <a:off x="4693500" y="2978500"/>
            <a:ext cx="5706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1" name="Shape 831"/>
        <p:cNvGrpSpPr/>
        <p:nvPr/>
      </p:nvGrpSpPr>
      <p:grpSpPr>
        <a:xfrm>
          <a:off x="0" y="0"/>
          <a:ext cx="0" cy="0"/>
          <a:chOff x="0" y="0"/>
          <a:chExt cx="0" cy="0"/>
        </a:xfrm>
      </p:grpSpPr>
      <p:sp>
        <p:nvSpPr>
          <p:cNvPr id="832" name="Shape 832"/>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id="833" name="Shape 833"/>
          <p:cNvPicPr preferRelativeResize="0"/>
          <p:nvPr/>
        </p:nvPicPr>
        <p:blipFill>
          <a:blip r:embed="rId3">
            <a:alphaModFix/>
          </a:blip>
          <a:stretch>
            <a:fillRect/>
          </a:stretch>
        </p:blipFill>
        <p:spPr>
          <a:xfrm>
            <a:off x="747712" y="1127375"/>
            <a:ext cx="7648575" cy="37338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7" name="Shape 837"/>
        <p:cNvGrpSpPr/>
        <p:nvPr/>
      </p:nvGrpSpPr>
      <p:grpSpPr>
        <a:xfrm>
          <a:off x="0" y="0"/>
          <a:ext cx="0" cy="0"/>
          <a:chOff x="0" y="0"/>
          <a:chExt cx="0" cy="0"/>
        </a:xfrm>
      </p:grpSpPr>
      <p:sp>
        <p:nvSpPr>
          <p:cNvPr id="838" name="Shape 838"/>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descr="GET2.jpg" id="839" name="Shape 839"/>
          <p:cNvPicPr preferRelativeResize="0"/>
          <p:nvPr/>
        </p:nvPicPr>
        <p:blipFill>
          <a:blip r:embed="rId3">
            <a:alphaModFix/>
          </a:blip>
          <a:stretch>
            <a:fillRect/>
          </a:stretch>
        </p:blipFill>
        <p:spPr>
          <a:xfrm>
            <a:off x="152400" y="1127375"/>
            <a:ext cx="8839198" cy="2419438"/>
          </a:xfrm>
          <a:prstGeom prst="rect">
            <a:avLst/>
          </a:prstGeom>
          <a:noFill/>
          <a:ln>
            <a:noFill/>
          </a:ln>
        </p:spPr>
      </p:pic>
      <p:sp>
        <p:nvSpPr>
          <p:cNvPr id="840" name="Shape 840"/>
          <p:cNvSpPr txBox="1"/>
          <p:nvPr/>
        </p:nvSpPr>
        <p:spPr>
          <a:xfrm>
            <a:off x="1080875" y="3771900"/>
            <a:ext cx="6865500" cy="8124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Key: </a:t>
            </a:r>
            <a:r>
              <a:rPr lang="en" sz="1800">
                <a:latin typeface="Trebuchet MS"/>
                <a:ea typeface="Trebuchet MS"/>
                <a:cs typeface="Trebuchet MS"/>
                <a:sym typeface="Trebuchet MS"/>
              </a:rPr>
              <a:t>X-ArchivesSpace-Session</a:t>
            </a:r>
          </a:p>
          <a:p>
            <a:pPr lv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4"/>
              </a:rPr>
              <a:t>http://localhost:8089/repositories/2/resources/1</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4" name="Shape 844"/>
        <p:cNvGrpSpPr/>
        <p:nvPr/>
      </p:nvGrpSpPr>
      <p:grpSpPr>
        <a:xfrm>
          <a:off x="0" y="0"/>
          <a:ext cx="0" cy="0"/>
          <a:chOff x="0" y="0"/>
          <a:chExt cx="0" cy="0"/>
        </a:xfrm>
      </p:grpSpPr>
      <p:sp>
        <p:nvSpPr>
          <p:cNvPr id="845" name="Shape 845"/>
          <p:cNvSpPr txBox="1"/>
          <p:nvPr/>
        </p:nvSpPr>
        <p:spPr>
          <a:xfrm>
            <a:off x="451350" y="1175275"/>
            <a:ext cx="4997700" cy="3552900"/>
          </a:xfrm>
          <a:prstGeom prst="rect">
            <a:avLst/>
          </a:prstGeom>
          <a:noFill/>
          <a:ln>
            <a:noFill/>
          </a:ln>
        </p:spPr>
        <p:txBody>
          <a:bodyPr anchorCtr="0" anchor="t" bIns="91425" lIns="91425" rIns="91425" tIns="91425">
            <a:noAutofit/>
          </a:bodyPr>
          <a:lstStyle/>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Navigate to the directory with our cloned GitHub repo</a:t>
            </a:r>
          </a:p>
          <a:p>
            <a:pPr indent="0" lvl="0" marL="457200" rtl="0">
              <a:lnSpc>
                <a:spcPct val="150000"/>
              </a:lnSpc>
              <a:spcBef>
                <a:spcPts val="0"/>
              </a:spcBef>
              <a:buNone/>
            </a:pPr>
            <a:r>
              <a:rPr b="1" lang="en">
                <a:latin typeface="Trebuchet MS"/>
                <a:ea typeface="Trebuchet MS"/>
                <a:cs typeface="Trebuchet MS"/>
                <a:sym typeface="Trebuchet MS"/>
              </a:rPr>
              <a:t>Mac users:</a:t>
            </a:r>
            <a:r>
              <a:rPr lang="en">
                <a:latin typeface="Trebuchet MS"/>
                <a:ea typeface="Trebuchet MS"/>
                <a:cs typeface="Trebuchet MS"/>
                <a:sym typeface="Trebuchet MS"/>
              </a:rPr>
              <a:t> Desktop</a:t>
            </a:r>
          </a:p>
          <a:p>
            <a:pPr indent="0" lvl="0" marL="457200">
              <a:lnSpc>
                <a:spcPct val="150000"/>
              </a:lnSpc>
              <a:spcBef>
                <a:spcPts val="0"/>
              </a:spcBef>
              <a:buNone/>
            </a:pPr>
            <a:r>
              <a:rPr b="1" lang="en">
                <a:latin typeface="Trebuchet MS"/>
                <a:ea typeface="Trebuchet MS"/>
                <a:cs typeface="Trebuchet MS"/>
                <a:sym typeface="Trebuchet MS"/>
              </a:rPr>
              <a:t>Windows users:</a:t>
            </a:r>
            <a:r>
              <a:rPr lang="en">
                <a:latin typeface="Trebuchet MS"/>
                <a:ea typeface="Trebuchet MS"/>
                <a:cs typeface="Trebuchet MS"/>
                <a:sym typeface="Trebuchet MS"/>
              </a:rPr>
              <a:t> C:\cygwin64\home\[username]\MARAC_API_Workshop</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Open “</a:t>
            </a:r>
            <a:r>
              <a:rPr lang="en">
                <a:highlight>
                  <a:srgbClr val="FFFFFF"/>
                </a:highlight>
                <a:latin typeface="Trebuchet MS"/>
                <a:ea typeface="Trebuchet MS"/>
                <a:cs typeface="Trebuchet MS"/>
                <a:sym typeface="Trebuchet MS"/>
              </a:rPr>
              <a:t>containerProfiles.json” with Atom</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Here are the profiles, ready to go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Copy, and go back to Postman</a:t>
            </a:r>
          </a:p>
        </p:txBody>
      </p:sp>
      <p:sp>
        <p:nvSpPr>
          <p:cNvPr id="846" name="Shape 84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pic>
        <p:nvPicPr>
          <p:cNvPr id="847" name="Shape 847"/>
          <p:cNvPicPr preferRelativeResize="0"/>
          <p:nvPr/>
        </p:nvPicPr>
        <p:blipFill>
          <a:blip r:embed="rId3">
            <a:alphaModFix/>
          </a:blip>
          <a:stretch>
            <a:fillRect/>
          </a:stretch>
        </p:blipFill>
        <p:spPr>
          <a:xfrm>
            <a:off x="5526999" y="1090100"/>
            <a:ext cx="2815826" cy="3863725"/>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1" name="Shape 851"/>
        <p:cNvGrpSpPr/>
        <p:nvPr/>
      </p:nvGrpSpPr>
      <p:grpSpPr>
        <a:xfrm>
          <a:off x="0" y="0"/>
          <a:ext cx="0" cy="0"/>
          <a:chOff x="0" y="0"/>
          <a:chExt cx="0" cy="0"/>
        </a:xfrm>
      </p:grpSpPr>
      <p:sp>
        <p:nvSpPr>
          <p:cNvPr id="852" name="Shape 852"/>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53" name="Shape 853"/>
          <p:cNvSpPr txBox="1"/>
          <p:nvPr/>
        </p:nvSpPr>
        <p:spPr>
          <a:xfrm>
            <a:off x="1169075" y="4132900"/>
            <a:ext cx="6865500" cy="521700"/>
          </a:xfrm>
          <a:prstGeom prst="rect">
            <a:avLst/>
          </a:prstGeom>
          <a:noFill/>
          <a:ln>
            <a:noFill/>
          </a:ln>
        </p:spPr>
        <p:txBody>
          <a:bodyPr anchorCtr="0" anchor="t" bIns="91425" lIns="91425" rIns="91425" tIns="91425">
            <a:noAutofit/>
          </a:bodyPr>
          <a:lstStyle/>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http://localhost:8089/container_profiles</a:t>
            </a:r>
          </a:p>
        </p:txBody>
      </p:sp>
      <p:pic>
        <p:nvPicPr>
          <p:cNvPr id="854" name="Shape 854"/>
          <p:cNvPicPr preferRelativeResize="0"/>
          <p:nvPr/>
        </p:nvPicPr>
        <p:blipFill>
          <a:blip r:embed="rId4">
            <a:alphaModFix/>
          </a:blip>
          <a:stretch>
            <a:fillRect/>
          </a:stretch>
        </p:blipFill>
        <p:spPr>
          <a:xfrm>
            <a:off x="2504787" y="1093400"/>
            <a:ext cx="4017674" cy="335257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8" name="Shape 858"/>
        <p:cNvGrpSpPr/>
        <p:nvPr/>
      </p:nvGrpSpPr>
      <p:grpSpPr>
        <a:xfrm>
          <a:off x="0" y="0"/>
          <a:ext cx="0" cy="0"/>
          <a:chOff x="0" y="0"/>
          <a:chExt cx="0" cy="0"/>
        </a:xfrm>
      </p:grpSpPr>
      <p:sp>
        <p:nvSpPr>
          <p:cNvPr id="859" name="Shape 85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860" name="Shape 860"/>
          <p:cNvSpPr txBox="1"/>
          <p:nvPr/>
        </p:nvSpPr>
        <p:spPr>
          <a:xfrm>
            <a:off x="1236150" y="3806575"/>
            <a:ext cx="6865500" cy="5217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Don’t hate us: you </a:t>
            </a:r>
            <a:r>
              <a:rPr lang="en" sz="1800" u="sng">
                <a:latin typeface="Trebuchet MS"/>
                <a:ea typeface="Trebuchet MS"/>
                <a:cs typeface="Trebuchet MS"/>
                <a:sym typeface="Trebuchet MS"/>
              </a:rPr>
              <a:t>cannot</a:t>
            </a:r>
            <a:r>
              <a:rPr lang="en" sz="1800">
                <a:latin typeface="Trebuchet MS"/>
                <a:ea typeface="Trebuchet MS"/>
                <a:cs typeface="Trebuchet MS"/>
                <a:sym typeface="Trebuchet MS"/>
              </a:rPr>
              <a:t> post multiple records through the GUI</a:t>
            </a:r>
          </a:p>
          <a:p>
            <a:pPr lvl="0" rtl="0" algn="ctr">
              <a:spcBef>
                <a:spcPts val="0"/>
              </a:spcBef>
              <a:buNone/>
            </a:pPr>
            <a:r>
              <a:rPr lang="en" sz="1800">
                <a:latin typeface="Trebuchet MS"/>
                <a:ea typeface="Trebuchet MS"/>
                <a:cs typeface="Trebuchet MS"/>
                <a:sym typeface="Trebuchet MS"/>
              </a:rPr>
              <a:t>This frustrating exercise will save you a month</a:t>
            </a:r>
          </a:p>
          <a:p>
            <a:pPr lvl="0" rtl="0" algn="ctr">
              <a:spcBef>
                <a:spcPts val="0"/>
              </a:spcBef>
              <a:buNone/>
            </a:pPr>
            <a:r>
              <a:rPr lang="en">
                <a:latin typeface="Trebuchet MS"/>
                <a:ea typeface="Trebuchet MS"/>
                <a:cs typeface="Trebuchet MS"/>
                <a:sym typeface="Trebuchet MS"/>
              </a:rPr>
              <a:t>(use your month wisely - take a vacation from ArchivesSpace)</a:t>
            </a:r>
          </a:p>
        </p:txBody>
      </p:sp>
      <p:pic>
        <p:nvPicPr>
          <p:cNvPr id="861" name="Shape 861"/>
          <p:cNvPicPr preferRelativeResize="0"/>
          <p:nvPr/>
        </p:nvPicPr>
        <p:blipFill>
          <a:blip r:embed="rId3">
            <a:alphaModFix/>
          </a:blip>
          <a:stretch>
            <a:fillRect/>
          </a:stretch>
        </p:blipFill>
        <p:spPr>
          <a:xfrm>
            <a:off x="2429762" y="1127375"/>
            <a:ext cx="4478267" cy="25268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5" name="Shape 865"/>
        <p:cNvGrpSpPr/>
        <p:nvPr/>
      </p:nvGrpSpPr>
      <p:grpSpPr>
        <a:xfrm>
          <a:off x="0" y="0"/>
          <a:ext cx="0" cy="0"/>
          <a:chOff x="0" y="0"/>
          <a:chExt cx="0" cy="0"/>
        </a:xfrm>
      </p:grpSpPr>
      <p:pic>
        <p:nvPicPr>
          <p:cNvPr id="866" name="Shape 866"/>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70" name="Shape 870"/>
        <p:cNvGrpSpPr/>
        <p:nvPr/>
      </p:nvGrpSpPr>
      <p:grpSpPr>
        <a:xfrm>
          <a:off x="0" y="0"/>
          <a:ext cx="0" cy="0"/>
          <a:chOff x="0" y="0"/>
          <a:chExt cx="0" cy="0"/>
        </a:xfrm>
      </p:grpSpPr>
      <p:sp>
        <p:nvSpPr>
          <p:cNvPr id="871" name="Shape 87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Container profiles</a:t>
            </a: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5" name="Shape 875"/>
        <p:cNvGrpSpPr/>
        <p:nvPr/>
      </p:nvGrpSpPr>
      <p:grpSpPr>
        <a:xfrm>
          <a:off x="0" y="0"/>
          <a:ext cx="0" cy="0"/>
          <a:chOff x="0" y="0"/>
          <a:chExt cx="0" cy="0"/>
        </a:xfrm>
      </p:grpSpPr>
      <p:sp>
        <p:nvSpPr>
          <p:cNvPr id="876" name="Shape 87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77" name="Shape 877"/>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Before we start posting to AS, we need to authenticate, so how do we do that with scripts?</a:t>
            </a:r>
          </a:p>
        </p:txBody>
      </p:sp>
      <p:pic>
        <p:nvPicPr>
          <p:cNvPr id="878" name="Shape 878"/>
          <p:cNvPicPr preferRelativeResize="0"/>
          <p:nvPr/>
        </p:nvPicPr>
        <p:blipFill>
          <a:blip r:embed="rId3">
            <a:alphaModFix/>
          </a:blip>
          <a:stretch>
            <a:fillRect/>
          </a:stretch>
        </p:blipFill>
        <p:spPr>
          <a:xfrm>
            <a:off x="1316103" y="1475550"/>
            <a:ext cx="6511792" cy="1203949"/>
          </a:xfrm>
          <a:prstGeom prst="rect">
            <a:avLst/>
          </a:prstGeom>
          <a:noFill/>
          <a:ln>
            <a:noFill/>
          </a:ln>
        </p:spPr>
      </p:pic>
      <p:sp>
        <p:nvSpPr>
          <p:cNvPr id="879" name="Shape 879"/>
          <p:cNvSpPr/>
          <p:nvPr/>
        </p:nvSpPr>
        <p:spPr>
          <a:xfrm rot="5399129">
            <a:off x="3998083" y="2256899"/>
            <a:ext cx="11844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80" name="Shape 880"/>
          <p:cNvPicPr preferRelativeResize="0"/>
          <p:nvPr/>
        </p:nvPicPr>
        <p:blipFill rotWithShape="1">
          <a:blip r:embed="rId4">
            <a:alphaModFix/>
          </a:blip>
          <a:srcRect b="21550" l="0" r="0" t="7537"/>
          <a:stretch/>
        </p:blipFill>
        <p:spPr>
          <a:xfrm>
            <a:off x="2033600" y="3480999"/>
            <a:ext cx="5076825" cy="126977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4" name="Shape 884"/>
        <p:cNvGrpSpPr/>
        <p:nvPr/>
      </p:nvGrpSpPr>
      <p:grpSpPr>
        <a:xfrm>
          <a:off x="0" y="0"/>
          <a:ext cx="0" cy="0"/>
          <a:chOff x="0" y="0"/>
          <a:chExt cx="0" cy="0"/>
        </a:xfrm>
      </p:grpSpPr>
      <p:sp>
        <p:nvSpPr>
          <p:cNvPr id="885" name="Shape 885"/>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86" name="Shape 886"/>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“Keep it secret, keep it safe.” - Gandalf</a:t>
            </a:r>
          </a:p>
        </p:txBody>
      </p:sp>
      <p:pic>
        <p:nvPicPr>
          <p:cNvPr id="887" name="Shape 887"/>
          <p:cNvPicPr preferRelativeResize="0"/>
          <p:nvPr/>
        </p:nvPicPr>
        <p:blipFill rotWithShape="1">
          <a:blip r:embed="rId3">
            <a:alphaModFix/>
          </a:blip>
          <a:srcRect b="21550" l="0" r="0" t="7537"/>
          <a:stretch/>
        </p:blipFill>
        <p:spPr>
          <a:xfrm>
            <a:off x="2033600" y="1499799"/>
            <a:ext cx="5076825" cy="1269775"/>
          </a:xfrm>
          <a:prstGeom prst="rect">
            <a:avLst/>
          </a:prstGeom>
          <a:noFill/>
          <a:ln>
            <a:noFill/>
          </a:ln>
        </p:spPr>
      </p:pic>
      <p:sp>
        <p:nvSpPr>
          <p:cNvPr id="888" name="Shape 888"/>
          <p:cNvSpPr/>
          <p:nvPr/>
        </p:nvSpPr>
        <p:spPr>
          <a:xfrm rot="5398933">
            <a:off x="4088549" y="2822974"/>
            <a:ext cx="9669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89" name="Shape 889"/>
          <p:cNvPicPr preferRelativeResize="0"/>
          <p:nvPr/>
        </p:nvPicPr>
        <p:blipFill>
          <a:blip r:embed="rId4">
            <a:alphaModFix/>
          </a:blip>
          <a:stretch>
            <a:fillRect/>
          </a:stretch>
        </p:blipFill>
        <p:spPr>
          <a:xfrm>
            <a:off x="152399" y="3882399"/>
            <a:ext cx="8839201" cy="981225"/>
          </a:xfrm>
          <a:prstGeom prst="rect">
            <a:avLst/>
          </a:prstGeom>
          <a:noFill/>
          <a:ln>
            <a:noFill/>
          </a:ln>
        </p:spPr>
      </p:pic>
      <p:sp>
        <p:nvSpPr>
          <p:cNvPr id="890" name="Shape 890"/>
          <p:cNvSpPr txBox="1"/>
          <p:nvPr/>
        </p:nvSpPr>
        <p:spPr>
          <a:xfrm>
            <a:off x="5207900" y="2937800"/>
            <a:ext cx="3551700" cy="708600"/>
          </a:xfrm>
          <a:prstGeom prst="rect">
            <a:avLst/>
          </a:prstGeom>
          <a:noFill/>
          <a:ln>
            <a:noFill/>
          </a:ln>
        </p:spPr>
        <p:txBody>
          <a:bodyPr anchorCtr="0" anchor="t" bIns="91425" lIns="91425" rIns="91425" tIns="91425">
            <a:noAutofit/>
          </a:bodyPr>
          <a:lstStyle/>
          <a:p>
            <a:pPr lvl="0" algn="ctr">
              <a:spcBef>
                <a:spcPts val="0"/>
              </a:spcBef>
              <a:buNone/>
            </a:pPr>
            <a:r>
              <a:rPr i="1" lang="en"/>
              <a:t>T</a:t>
            </a:r>
            <a:r>
              <a:rPr i="1" lang="en"/>
              <a:t>his means no manual authenticating! Learn to script just for that and call it a win!</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6" name="Shape 146"/>
        <p:cNvGrpSpPr/>
        <p:nvPr/>
      </p:nvGrpSpPr>
      <p:grpSpPr>
        <a:xfrm>
          <a:off x="0" y="0"/>
          <a:ext cx="0" cy="0"/>
          <a:chOff x="0" y="0"/>
          <a:chExt cx="0" cy="0"/>
        </a:xfrm>
      </p:grpSpPr>
      <p:sp>
        <p:nvSpPr>
          <p:cNvPr id="147" name="Shape 147"/>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Ok, so w</a:t>
            </a:r>
            <a:r>
              <a:rPr lang="en"/>
              <a:t>hat is a </a:t>
            </a:r>
            <a:r>
              <a:rPr i="1" lang="en"/>
              <a:t>web</a:t>
            </a:r>
            <a:r>
              <a:rPr lang="en"/>
              <a:t> API?</a:t>
            </a:r>
          </a:p>
        </p:txBody>
      </p:sp>
      <p:sp>
        <p:nvSpPr>
          <p:cNvPr id="148" name="Shape 148"/>
          <p:cNvSpPr txBox="1"/>
          <p:nvPr>
            <p:ph idx="4294967295" type="body"/>
          </p:nvPr>
        </p:nvSpPr>
        <p:spPr>
          <a:xfrm>
            <a:off x="431325" y="1234775"/>
            <a:ext cx="4591800" cy="2835000"/>
          </a:xfrm>
          <a:prstGeom prst="rect">
            <a:avLst/>
          </a:prstGeom>
          <a:ln>
            <a:noFill/>
          </a:ln>
        </p:spPr>
        <p:txBody>
          <a:bodyPr anchorCtr="0" anchor="t" bIns="91425" lIns="91425" rIns="91425" tIns="91425">
            <a:noAutofit/>
          </a:bodyPr>
          <a:lstStyle/>
          <a:p>
            <a:pPr lvl="0" rtl="0">
              <a:spcBef>
                <a:spcPts val="0"/>
              </a:spcBef>
              <a:buNone/>
            </a:pPr>
            <a:r>
              <a:rPr b="1" lang="en" sz="1400">
                <a:solidFill>
                  <a:srgbClr val="000000"/>
                </a:solidFill>
                <a:highlight>
                  <a:srgbClr val="FFFFFF"/>
                </a:highlight>
                <a:latin typeface="Trebuchet MS"/>
                <a:ea typeface="Trebuchet MS"/>
                <a:cs typeface="Trebuchet MS"/>
                <a:sym typeface="Trebuchet MS"/>
              </a:rPr>
              <a:t>Complicated: </a:t>
            </a:r>
            <a:r>
              <a:rPr lang="en" sz="1400">
                <a:solidFill>
                  <a:srgbClr val="000000"/>
                </a:solidFill>
                <a:highlight>
                  <a:srgbClr val="FFFFFF"/>
                </a:highlight>
                <a:latin typeface="Trebuchet MS"/>
                <a:ea typeface="Trebuchet MS"/>
                <a:cs typeface="Trebuchet MS"/>
                <a:sym typeface="Trebuchet MS"/>
              </a:rPr>
              <a:t>A RESTful API is an </a:t>
            </a:r>
            <a:r>
              <a:rPr b="1" lang="en" sz="1400">
                <a:solidFill>
                  <a:srgbClr val="000000"/>
                </a:solidFill>
                <a:highlight>
                  <a:srgbClr val="FFFFFF"/>
                </a:highlight>
                <a:latin typeface="Trebuchet MS"/>
                <a:ea typeface="Trebuchet MS"/>
                <a:cs typeface="Trebuchet MS"/>
                <a:sym typeface="Trebuchet MS"/>
              </a:rPr>
              <a:t>application program interface</a:t>
            </a:r>
            <a:r>
              <a:rPr lang="en" sz="1400">
                <a:solidFill>
                  <a:srgbClr val="000000"/>
                </a:solidFill>
                <a:highlight>
                  <a:srgbClr val="FFFFFF"/>
                </a:highlight>
                <a:latin typeface="Trebuchet MS"/>
                <a:ea typeface="Trebuchet MS"/>
                <a:cs typeface="Trebuchet MS"/>
                <a:sym typeface="Trebuchet MS"/>
              </a:rPr>
              <a:t> (</a:t>
            </a:r>
            <a:r>
              <a:rPr lang="en" sz="1400" u="sng">
                <a:solidFill>
                  <a:srgbClr val="000000"/>
                </a:solidFill>
                <a:highlight>
                  <a:srgbClr val="FFFFFF"/>
                </a:highlight>
                <a:latin typeface="Trebuchet MS"/>
                <a:ea typeface="Trebuchet MS"/>
                <a:cs typeface="Trebuchet MS"/>
                <a:sym typeface="Trebuchet MS"/>
                <a:hlinkClick r:id="rId3"/>
              </a:rPr>
              <a:t>API</a:t>
            </a:r>
            <a:r>
              <a:rPr lang="en" sz="1400">
                <a:solidFill>
                  <a:srgbClr val="000000"/>
                </a:solidFill>
                <a:highlight>
                  <a:srgbClr val="FFFFFF"/>
                </a:highlight>
                <a:latin typeface="Trebuchet MS"/>
                <a:ea typeface="Trebuchet MS"/>
                <a:cs typeface="Trebuchet MS"/>
                <a:sym typeface="Trebuchet MS"/>
              </a:rPr>
              <a:t>) that uses </a:t>
            </a:r>
            <a:r>
              <a:rPr lang="en" sz="1400" u="sng">
                <a:solidFill>
                  <a:srgbClr val="000000"/>
                </a:solidFill>
                <a:highlight>
                  <a:srgbClr val="FFFFFF"/>
                </a:highlight>
                <a:latin typeface="Trebuchet MS"/>
                <a:ea typeface="Trebuchet MS"/>
                <a:cs typeface="Trebuchet MS"/>
                <a:sym typeface="Trebuchet MS"/>
                <a:hlinkClick r:id="rId4"/>
              </a:rPr>
              <a:t>HTTP</a:t>
            </a:r>
            <a:r>
              <a:rPr lang="en" sz="1400">
                <a:solidFill>
                  <a:srgbClr val="000000"/>
                </a:solidFill>
                <a:highlight>
                  <a:srgbClr val="FFFFFF"/>
                </a:highlight>
                <a:latin typeface="Trebuchet MS"/>
                <a:ea typeface="Trebuchet MS"/>
                <a:cs typeface="Trebuchet MS"/>
                <a:sym typeface="Trebuchet MS"/>
              </a:rPr>
              <a:t> requests to GET, PUT, POST and DELETE data.</a:t>
            </a:r>
          </a:p>
          <a:p>
            <a:pPr lvl="0" rtl="0">
              <a:spcBef>
                <a:spcPts val="0"/>
              </a:spcBef>
              <a:buNone/>
            </a:pPr>
            <a:r>
              <a:rPr lang="en" sz="1000">
                <a:solidFill>
                  <a:srgbClr val="000000"/>
                </a:solidFill>
                <a:highlight>
                  <a:srgbClr val="FFFFFF"/>
                </a:highlight>
                <a:latin typeface="Trebuchet MS"/>
                <a:ea typeface="Trebuchet MS"/>
                <a:cs typeface="Trebuchet MS"/>
                <a:sym typeface="Trebuchet MS"/>
              </a:rPr>
              <a:t>For more: </a:t>
            </a:r>
            <a:r>
              <a:rPr lang="en" sz="1000" u="sng">
                <a:solidFill>
                  <a:schemeClr val="hlink"/>
                </a:solidFill>
                <a:highlight>
                  <a:srgbClr val="FFFFFF"/>
                </a:highlight>
                <a:latin typeface="Trebuchet MS"/>
                <a:ea typeface="Trebuchet MS"/>
                <a:cs typeface="Trebuchet MS"/>
                <a:sym typeface="Trebuchet MS"/>
                <a:hlinkClick r:id="rId5"/>
              </a:rPr>
              <a:t>http://searchcloudstorage.techtarget.com/definition/RESTful-API</a:t>
            </a:r>
          </a:p>
        </p:txBody>
      </p:sp>
      <p:sp>
        <p:nvSpPr>
          <p:cNvPr id="149" name="Shape 149"/>
          <p:cNvSpPr txBox="1"/>
          <p:nvPr>
            <p:ph idx="4294967295" type="body"/>
          </p:nvPr>
        </p:nvSpPr>
        <p:spPr>
          <a:xfrm>
            <a:off x="5134225" y="1234775"/>
            <a:ext cx="3698100" cy="1389900"/>
          </a:xfrm>
          <a:prstGeom prst="rect">
            <a:avLst/>
          </a:prstGeom>
        </p:spPr>
        <p:txBody>
          <a:bodyPr anchorCtr="0" anchor="t" bIns="91425" lIns="91425" rIns="91425" tIns="91425">
            <a:noAutofit/>
          </a:bodyPr>
          <a:lstStyle/>
          <a:p>
            <a:pPr lvl="0" rtl="0">
              <a:spcBef>
                <a:spcPts val="0"/>
              </a:spcBef>
              <a:buNone/>
            </a:pPr>
            <a:r>
              <a:rPr b="1" lang="en" sz="1400">
                <a:latin typeface="Trebuchet MS"/>
                <a:ea typeface="Trebuchet MS"/>
                <a:cs typeface="Trebuchet MS"/>
                <a:sym typeface="Trebuchet MS"/>
              </a:rPr>
              <a:t>Simple: </a:t>
            </a:r>
            <a:r>
              <a:rPr lang="en" sz="1400">
                <a:latin typeface="Trebuchet MS"/>
                <a:ea typeface="Trebuchet MS"/>
                <a:cs typeface="Trebuchet MS"/>
                <a:sym typeface="Trebuchet MS"/>
              </a:rPr>
              <a:t>You access it over the web, using URL-like directions, and are limited to 3-4 simple commands or activities.</a:t>
            </a:r>
          </a:p>
          <a:p>
            <a:pPr lvl="0" rtl="0">
              <a:spcBef>
                <a:spcPts val="0"/>
              </a:spcBef>
              <a:buNone/>
            </a:pPr>
            <a:r>
              <a:t/>
            </a:r>
            <a:endParaRPr/>
          </a:p>
        </p:txBody>
      </p:sp>
      <p:sp>
        <p:nvSpPr>
          <p:cNvPr id="150" name="Shape 150"/>
          <p:cNvSpPr txBox="1"/>
          <p:nvPr/>
        </p:nvSpPr>
        <p:spPr>
          <a:xfrm>
            <a:off x="621000" y="2748375"/>
            <a:ext cx="8211300" cy="20946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a:latin typeface="Trebuchet MS"/>
                <a:ea typeface="Trebuchet MS"/>
                <a:cs typeface="Trebuchet MS"/>
                <a:sym typeface="Trebuchet MS"/>
              </a:rPr>
              <a:t>Extra nerdy sidebar:</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Web APIs also come in several flavors, including </a:t>
            </a:r>
            <a:r>
              <a:rPr b="1" lang="en">
                <a:latin typeface="Trebuchet MS"/>
                <a:ea typeface="Trebuchet MS"/>
                <a:cs typeface="Trebuchet MS"/>
                <a:sym typeface="Trebuchet MS"/>
              </a:rPr>
              <a:t>SOAP</a:t>
            </a:r>
            <a:r>
              <a:rPr lang="en">
                <a:latin typeface="Trebuchet MS"/>
                <a:ea typeface="Trebuchet MS"/>
                <a:cs typeface="Trebuchet MS"/>
                <a:sym typeface="Trebuchet MS"/>
              </a:rPr>
              <a:t> and </a:t>
            </a:r>
            <a:r>
              <a:rPr b="1" lang="en">
                <a:latin typeface="Trebuchet MS"/>
                <a:ea typeface="Trebuchet MS"/>
                <a:cs typeface="Trebuchet MS"/>
                <a:sym typeface="Trebuchet MS"/>
              </a:rPr>
              <a:t>REST</a:t>
            </a:r>
            <a:r>
              <a:rPr lang="en">
                <a:latin typeface="Trebuchet MS"/>
                <a:ea typeface="Trebuchet MS"/>
                <a:cs typeface="Trebuchet MS"/>
                <a:sym typeface="Trebuchet MS"/>
              </a:rPr>
              <a:t>.</a:t>
            </a:r>
          </a:p>
          <a:p>
            <a:pPr indent="-228600" lvl="0" marL="457200" rtl="0">
              <a:spcBef>
                <a:spcPts val="0"/>
              </a:spcBef>
              <a:buFont typeface="Trebuchet MS"/>
              <a:buChar char="●"/>
            </a:pPr>
            <a:r>
              <a:rPr lang="en">
                <a:latin typeface="Trebuchet MS"/>
                <a:ea typeface="Trebuchet MS"/>
                <a:cs typeface="Trebuchet MS"/>
                <a:sym typeface="Trebuchet MS"/>
              </a:rPr>
              <a:t>We’re going to be exclusively working with </a:t>
            </a:r>
            <a:r>
              <a:rPr b="1" lang="en">
                <a:latin typeface="Trebuchet MS"/>
                <a:ea typeface="Trebuchet MS"/>
                <a:cs typeface="Trebuchet MS"/>
                <a:sym typeface="Trebuchet MS"/>
              </a:rPr>
              <a:t>RESTful APIs</a:t>
            </a:r>
            <a:r>
              <a:rPr lang="en">
                <a:latin typeface="Trebuchet MS"/>
                <a:ea typeface="Trebuchet MS"/>
                <a:cs typeface="Trebuchet MS"/>
                <a:sym typeface="Trebuchet MS"/>
              </a:rPr>
              <a:t> today, as they’re far more prevalent in archives/libraries technologies.</a:t>
            </a:r>
          </a:p>
          <a:p>
            <a:pPr indent="-228600" lvl="0" marL="457200" rtl="0">
              <a:spcBef>
                <a:spcPts val="0"/>
              </a:spcBef>
              <a:buFont typeface="Trebuchet MS"/>
              <a:buChar char="●"/>
            </a:pPr>
            <a:r>
              <a:rPr lang="en">
                <a:latin typeface="Trebuchet MS"/>
                <a:ea typeface="Trebuchet MS"/>
                <a:cs typeface="Trebuchet MS"/>
                <a:sym typeface="Trebuchet MS"/>
              </a:rPr>
              <a:t>REST stands for </a:t>
            </a:r>
            <a:r>
              <a:rPr b="1" lang="en">
                <a:latin typeface="Trebuchet MS"/>
                <a:ea typeface="Trebuchet MS"/>
                <a:cs typeface="Trebuchet MS"/>
                <a:sym typeface="Trebuchet MS"/>
              </a:rPr>
              <a:t>“representational state transfer”</a:t>
            </a:r>
            <a:r>
              <a:rPr lang="en">
                <a:latin typeface="Trebuchet MS"/>
                <a:ea typeface="Trebuchet MS"/>
                <a:cs typeface="Trebuchet MS"/>
                <a:sym typeface="Trebuchet MS"/>
              </a:rPr>
              <a:t> and was defined in 2000 in a doctoral dissertation by Roy Fielding.</a:t>
            </a:r>
          </a:p>
          <a:p>
            <a:pPr indent="-228600" lvl="0" marL="457200" rtl="0">
              <a:spcBef>
                <a:spcPts val="0"/>
              </a:spcBef>
              <a:buFont typeface="Trebuchet MS"/>
              <a:buChar char="●"/>
            </a:pPr>
            <a:r>
              <a:rPr lang="en">
                <a:latin typeface="Trebuchet MS"/>
                <a:ea typeface="Trebuchet MS"/>
                <a:cs typeface="Trebuchet MS"/>
                <a:sym typeface="Trebuchet MS"/>
              </a:rPr>
              <a:t>REST essentially dictates how an application should be able to </a:t>
            </a:r>
            <a:r>
              <a:rPr b="1" lang="en">
                <a:latin typeface="Trebuchet MS"/>
                <a:ea typeface="Trebuchet MS"/>
                <a:cs typeface="Trebuchet MS"/>
                <a:sym typeface="Trebuchet MS"/>
              </a:rPr>
              <a:t>textually interact</a:t>
            </a:r>
            <a:r>
              <a:rPr lang="en">
                <a:latin typeface="Trebuchet MS"/>
                <a:ea typeface="Trebuchet MS"/>
                <a:cs typeface="Trebuchet MS"/>
                <a:sym typeface="Trebuchet MS"/>
              </a:rPr>
              <a:t> with a web service.</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894" name="Shape 894"/>
        <p:cNvGrpSpPr/>
        <p:nvPr/>
      </p:nvGrpSpPr>
      <p:grpSpPr>
        <a:xfrm>
          <a:off x="0" y="0"/>
          <a:ext cx="0" cy="0"/>
          <a:chOff x="0" y="0"/>
          <a:chExt cx="0" cy="0"/>
        </a:xfrm>
      </p:grpSpPr>
      <p:cxnSp>
        <p:nvCxnSpPr>
          <p:cNvPr id="895" name="Shape 895"/>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896" name="Shape 896"/>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897" name="Shape 897"/>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898" name="Shape 898"/>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a:t>
            </a:r>
            <a:r>
              <a:rPr lang="en">
                <a:solidFill>
                  <a:schemeClr val="dk2"/>
                </a:solidFill>
                <a:latin typeface="Trebuchet MS"/>
                <a:ea typeface="Trebuchet MS"/>
                <a:cs typeface="Trebuchet MS"/>
                <a:sym typeface="Trebuchet MS"/>
              </a:rPr>
              <a:t>sensitive</a:t>
            </a:r>
            <a:r>
              <a:rPr lang="en">
                <a:solidFill>
                  <a:schemeClr val="dk2"/>
                </a:solidFill>
                <a:latin typeface="Trebuchet MS"/>
                <a:ea typeface="Trebuchet MS"/>
                <a:cs typeface="Trebuchet MS"/>
                <a:sym typeface="Trebuchet MS"/>
              </a:rPr>
              <a:t>!)</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899" name="Shape 899"/>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postContainerProfiles.py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900" name="Shape 900"/>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01" name="Shape 901"/>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Container Profiles</a:t>
            </a: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5" name="Shape 905"/>
        <p:cNvGrpSpPr/>
        <p:nvPr/>
      </p:nvGrpSpPr>
      <p:grpSpPr>
        <a:xfrm>
          <a:off x="0" y="0"/>
          <a:ext cx="0" cy="0"/>
          <a:chOff x="0" y="0"/>
          <a:chExt cx="0" cy="0"/>
        </a:xfrm>
      </p:grpSpPr>
      <p:sp>
        <p:nvSpPr>
          <p:cNvPr id="906" name="Shape 906"/>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907" name="Shape 907"/>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11" name="Shape 911"/>
        <p:cNvGrpSpPr/>
        <p:nvPr/>
      </p:nvGrpSpPr>
      <p:grpSpPr>
        <a:xfrm>
          <a:off x="0" y="0"/>
          <a:ext cx="0" cy="0"/>
          <a:chOff x="0" y="0"/>
          <a:chExt cx="0" cy="0"/>
        </a:xfrm>
      </p:grpSpPr>
      <p:sp>
        <p:nvSpPr>
          <p:cNvPr id="912" name="Shape 91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Edit barcodes</a:t>
            </a: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16" name="Shape 916"/>
        <p:cNvGrpSpPr/>
        <p:nvPr/>
      </p:nvGrpSpPr>
      <p:grpSpPr>
        <a:xfrm>
          <a:off x="0" y="0"/>
          <a:ext cx="0" cy="0"/>
          <a:chOff x="0" y="0"/>
          <a:chExt cx="0" cy="0"/>
        </a:xfrm>
      </p:grpSpPr>
      <p:sp>
        <p:nvSpPr>
          <p:cNvPr id="917" name="Shape 91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18" name="Shape 918"/>
          <p:cNvSpPr txBox="1"/>
          <p:nvPr/>
        </p:nvSpPr>
        <p:spPr>
          <a:xfrm>
            <a:off x="428000" y="1022875"/>
            <a:ext cx="4110000" cy="38997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Répète: </a:t>
            </a:r>
            <a:r>
              <a:rPr lang="en">
                <a:latin typeface="Trebuchet MS"/>
                <a:ea typeface="Trebuchet MS"/>
                <a:cs typeface="Trebuchet MS"/>
                <a:sym typeface="Trebuchet MS"/>
              </a:rPr>
              <a:t>ASpace offers “container modeling” for the first time in the archives world.</a:t>
            </a:r>
          </a:p>
          <a:p>
            <a:pPr lvl="0" rt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type of box (ex. record carton) in your library gets its own record (a profile), which records its height, width, and depth. </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actual box in your collections </a:t>
            </a:r>
            <a:r>
              <a:rPr i="1" lang="en">
                <a:latin typeface="Trebuchet MS"/>
                <a:ea typeface="Trebuchet MS"/>
                <a:cs typeface="Trebuchet MS"/>
                <a:sym typeface="Trebuchet MS"/>
              </a:rPr>
              <a:t>also </a:t>
            </a:r>
            <a:r>
              <a:rPr lang="en">
                <a:latin typeface="Trebuchet MS"/>
                <a:ea typeface="Trebuchet MS"/>
                <a:cs typeface="Trebuchet MS"/>
                <a:sym typeface="Trebuchet MS"/>
              </a:rPr>
              <a:t>gets a record, and this is called a top container. Simply put, this is the thing you put a number on: Box 1.</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your </a:t>
            </a:r>
            <a:r>
              <a:rPr lang="en">
                <a:latin typeface="Trebuchet MS"/>
                <a:ea typeface="Trebuchet MS"/>
                <a:cs typeface="Trebuchet MS"/>
                <a:sym typeface="Trebuchet MS"/>
              </a:rPr>
              <a:t>archives</a:t>
            </a:r>
            <a:r>
              <a:rPr lang="en">
                <a:latin typeface="Trebuchet MS"/>
                <a:ea typeface="Trebuchet MS"/>
                <a:cs typeface="Trebuchet MS"/>
                <a:sym typeface="Trebuchet MS"/>
              </a:rPr>
              <a:t> might have hundreds or thousands of boxes called “Box 1”</a:t>
            </a:r>
          </a:p>
          <a:p>
            <a:pPr lv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Barcodes make that sane for AS. Hence, AS 1.5 requires some sort of unique code in every top container record.</a:t>
            </a:r>
          </a:p>
        </p:txBody>
      </p:sp>
      <p:pic>
        <p:nvPicPr>
          <p:cNvPr id="919" name="Shape 919"/>
          <p:cNvPicPr preferRelativeResize="0"/>
          <p:nvPr/>
        </p:nvPicPr>
        <p:blipFill>
          <a:blip r:embed="rId3">
            <a:alphaModFix/>
          </a:blip>
          <a:stretch>
            <a:fillRect/>
          </a:stretch>
        </p:blipFill>
        <p:spPr>
          <a:xfrm>
            <a:off x="4538000" y="1565937"/>
            <a:ext cx="4301199" cy="2011615"/>
          </a:xfrm>
          <a:prstGeom prst="rect">
            <a:avLst/>
          </a:prstGeom>
          <a:noFill/>
          <a:ln cap="flat" cmpd="sng" w="9525">
            <a:solidFill>
              <a:srgbClr val="CCCCCC"/>
            </a:solidFill>
            <a:prstDash val="solid"/>
            <a:round/>
            <a:headEnd len="med" w="med" type="none"/>
            <a:tailEnd len="med" w="med" type="none"/>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3" name="Shape 923"/>
        <p:cNvGrpSpPr/>
        <p:nvPr/>
      </p:nvGrpSpPr>
      <p:grpSpPr>
        <a:xfrm>
          <a:off x="0" y="0"/>
          <a:ext cx="0" cy="0"/>
          <a:chOff x="0" y="0"/>
          <a:chExt cx="0" cy="0"/>
        </a:xfrm>
      </p:grpSpPr>
      <p:sp>
        <p:nvSpPr>
          <p:cNvPr id="924" name="Shape 92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25" name="Shape 925"/>
          <p:cNvSpPr txBox="1"/>
          <p:nvPr/>
        </p:nvSpPr>
        <p:spPr>
          <a:xfrm>
            <a:off x="374100" y="1022875"/>
            <a:ext cx="8395800" cy="394200"/>
          </a:xfrm>
          <a:prstGeom prst="rect">
            <a:avLst/>
          </a:prstGeom>
          <a:noFill/>
          <a:ln>
            <a:noFill/>
          </a:ln>
        </p:spPr>
        <p:txBody>
          <a:bodyPr anchorCtr="0" anchor="t" bIns="91425" lIns="91425" rIns="91425" tIns="91425">
            <a:noAutofit/>
          </a:bodyPr>
          <a:lstStyle/>
          <a:p>
            <a:pPr lvl="0" algn="ctr">
              <a:spcBef>
                <a:spcPts val="0"/>
              </a:spcBef>
              <a:buNone/>
            </a:pPr>
            <a:r>
              <a:rPr lang="en">
                <a:highlight>
                  <a:srgbClr val="FFFFFF"/>
                </a:highlight>
                <a:latin typeface="Trebuchet MS"/>
                <a:ea typeface="Trebuchet MS"/>
                <a:cs typeface="Trebuchet MS"/>
                <a:sym typeface="Trebuchet MS"/>
              </a:rPr>
              <a:t>Every marathon runner and every top_container must have a unique ID to participate.</a:t>
            </a:r>
          </a:p>
          <a:p>
            <a:pPr lvl="0" rtl="0">
              <a:spcBef>
                <a:spcPts val="0"/>
              </a:spcBef>
              <a:buNone/>
            </a:pPr>
            <a:r>
              <a:t/>
            </a:r>
            <a:endParaRPr>
              <a:highlight>
                <a:srgbClr val="FFFFFF"/>
              </a:highlight>
              <a:latin typeface="Trebuchet MS"/>
              <a:ea typeface="Trebuchet MS"/>
              <a:cs typeface="Trebuchet MS"/>
              <a:sym typeface="Trebuchet MS"/>
            </a:endParaRPr>
          </a:p>
        </p:txBody>
      </p:sp>
      <p:pic>
        <p:nvPicPr>
          <p:cNvPr descr="2014TCSNYCM_Transportation-to-the-Start-page.jpg" id="926" name="Shape 926"/>
          <p:cNvPicPr preferRelativeResize="0"/>
          <p:nvPr/>
        </p:nvPicPr>
        <p:blipFill>
          <a:blip r:embed="rId3">
            <a:alphaModFix/>
          </a:blip>
          <a:stretch>
            <a:fillRect/>
          </a:stretch>
        </p:blipFill>
        <p:spPr>
          <a:xfrm>
            <a:off x="1556692" y="1493275"/>
            <a:ext cx="6030614" cy="342162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0" name="Shape 930"/>
        <p:cNvGrpSpPr/>
        <p:nvPr/>
      </p:nvGrpSpPr>
      <p:grpSpPr>
        <a:xfrm>
          <a:off x="0" y="0"/>
          <a:ext cx="0" cy="0"/>
          <a:chOff x="0" y="0"/>
          <a:chExt cx="0" cy="0"/>
        </a:xfrm>
      </p:grpSpPr>
      <p:sp>
        <p:nvSpPr>
          <p:cNvPr id="931" name="Shape 931"/>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32" name="Shape 932"/>
          <p:cNvSpPr txBox="1"/>
          <p:nvPr/>
        </p:nvSpPr>
        <p:spPr>
          <a:xfrm>
            <a:off x="374100" y="1327675"/>
            <a:ext cx="8395800" cy="3657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back to ASpace in your browser (</a:t>
            </a:r>
            <a:r>
              <a:rPr lang="en" sz="1800" u="sng">
                <a:solidFill>
                  <a:schemeClr val="hlink"/>
                </a:solidFill>
                <a:highlight>
                  <a:srgbClr val="FFFFFF"/>
                </a:highlight>
                <a:latin typeface="Trebuchet MS"/>
                <a:ea typeface="Trebuchet MS"/>
                <a:cs typeface="Trebuchet MS"/>
                <a:sym typeface="Trebuchet MS"/>
                <a:hlinkClick r:id="rId3"/>
              </a:rPr>
              <a:t>http://localhost:8080</a:t>
            </a:r>
            <a:r>
              <a:rPr lang="en" sz="1800">
                <a:highlight>
                  <a:srgbClr val="FFFFFF"/>
                </a:highlight>
                <a:latin typeface="Trebuchet MS"/>
                <a:ea typeface="Trebuchet MS"/>
                <a:cs typeface="Trebuchet MS"/>
                <a:sym typeface="Trebuchet MS"/>
              </a:rPr>
              <a:t>)</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Browse &gt; Resources &gt; Gérard Defaux papers &gt; View &gt; expand Research Materials &gt; click on any file &gt; scroll down to Instances &gt; see fake barcode</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These are the barcodes generated by the barcoder plugin. Hopkins has thousands of them.</a:t>
            </a:r>
          </a:p>
          <a:p>
            <a:pPr indent="-342900" lvl="0" marL="457200" rtl="0">
              <a:lnSpc>
                <a:spcPct val="150000"/>
              </a:lnSpc>
              <a:spcBef>
                <a:spcPts val="0"/>
              </a:spcBef>
              <a:buSzPct val="100000"/>
              <a:buFont typeface="Trebuchet MS"/>
              <a:buAutoNum type="arabicPeriod"/>
            </a:pPr>
            <a:r>
              <a:rPr lang="en" sz="1800">
                <a:highlight>
                  <a:srgbClr val="FFFFFF"/>
                </a:highlight>
                <a:latin typeface="Trebuchet MS"/>
                <a:ea typeface="Trebuchet MS"/>
                <a:cs typeface="Trebuchet MS"/>
                <a:sym typeface="Trebuchet MS"/>
              </a:rPr>
              <a:t>Navigate to our </a:t>
            </a:r>
            <a:r>
              <a:rPr lang="en" sz="1800" u="sng">
                <a:solidFill>
                  <a:schemeClr val="hlink"/>
                </a:solidFill>
                <a:highlight>
                  <a:srgbClr val="FFFFFF"/>
                </a:highlight>
                <a:latin typeface="Trebuchet MS"/>
                <a:ea typeface="Trebuchet MS"/>
                <a:cs typeface="Trebuchet MS"/>
                <a:sym typeface="Trebuchet MS"/>
                <a:hlinkClick r:id="rId4"/>
              </a:rPr>
              <a:t>GitHub</a:t>
            </a:r>
            <a:r>
              <a:rPr lang="en" sz="1800">
                <a:highlight>
                  <a:srgbClr val="FFFFFF"/>
                </a:highlight>
                <a:latin typeface="Trebuchet MS"/>
                <a:ea typeface="Trebuchet MS"/>
                <a:cs typeface="Trebuchet MS"/>
                <a:sym typeface="Trebuchet MS"/>
              </a:rPr>
              <a:t> and look at </a:t>
            </a:r>
            <a:r>
              <a:rPr i="1" lang="en" sz="1800">
                <a:highlight>
                  <a:srgbClr val="FFFFFF"/>
                </a:highlight>
                <a:latin typeface="Trebuchet MS"/>
                <a:ea typeface="Trebuchet MS"/>
                <a:cs typeface="Trebuchet MS"/>
                <a:sym typeface="Trebuchet MS"/>
              </a:rPr>
              <a:t>barcodes.csv</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6" name="Shape 936"/>
        <p:cNvGrpSpPr/>
        <p:nvPr/>
      </p:nvGrpSpPr>
      <p:grpSpPr>
        <a:xfrm>
          <a:off x="0" y="0"/>
          <a:ext cx="0" cy="0"/>
          <a:chOff x="0" y="0"/>
          <a:chExt cx="0" cy="0"/>
        </a:xfrm>
      </p:grpSpPr>
      <p:sp>
        <p:nvSpPr>
          <p:cNvPr id="937" name="Shape 937"/>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938" name="Shape 938"/>
          <p:cNvSpPr txBox="1"/>
          <p:nvPr/>
        </p:nvSpPr>
        <p:spPr>
          <a:xfrm>
            <a:off x="374100" y="1022875"/>
            <a:ext cx="8395800" cy="36579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If you’re in ASpace, you will have some version of this problem, which is why we’re featuring it.</a:t>
            </a:r>
          </a:p>
          <a:p>
            <a:pPr lvl="0" rtl="0" algn="ctr">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Your top containers might: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barcodes already! Well, this is still a lesson in editing records</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“faux codes,” like the ones in the AS vagrant</a:t>
            </a:r>
          </a:p>
          <a:p>
            <a:pPr indent="-228600" lvl="0" marL="457200" rtl="0">
              <a:lnSpc>
                <a:spcPct val="150000"/>
              </a:lnSpc>
              <a:spcBef>
                <a:spcPts val="0"/>
              </a:spcBef>
              <a:buFont typeface="Trebuchet MS"/>
              <a:buChar char="●"/>
            </a:pPr>
            <a:r>
              <a:rPr lang="en">
                <a:highlight>
                  <a:srgbClr val="FFFFFF"/>
                </a:highlight>
                <a:latin typeface="Trebuchet MS"/>
                <a:ea typeface="Trebuchet MS"/>
                <a:cs typeface="Trebuchet MS"/>
                <a:sym typeface="Trebuchet MS"/>
              </a:rPr>
              <a:t>Have nothing, and you have no idea where to start. We’ll have to refer you to the </a:t>
            </a:r>
            <a:r>
              <a:rPr lang="en" u="sng">
                <a:solidFill>
                  <a:schemeClr val="hlink"/>
                </a:solidFill>
                <a:highlight>
                  <a:srgbClr val="FFFFFF"/>
                </a:highlight>
                <a:latin typeface="Trebuchet MS"/>
                <a:ea typeface="Trebuchet MS"/>
                <a:cs typeface="Trebuchet MS"/>
                <a:sym typeface="Trebuchet MS"/>
                <a:hlinkClick r:id="rId3"/>
              </a:rPr>
              <a:t>AS 1.5 instructions</a:t>
            </a:r>
            <a:r>
              <a:rPr lang="en">
                <a:highlight>
                  <a:srgbClr val="FFFFFF"/>
                </a:highlight>
                <a:latin typeface="Trebuchet MS"/>
                <a:ea typeface="Trebuchet MS"/>
                <a:cs typeface="Trebuchet MS"/>
                <a:sym typeface="Trebuchet MS"/>
              </a:rPr>
              <a:t> and </a:t>
            </a:r>
            <a:r>
              <a:rPr lang="en" u="sng">
                <a:solidFill>
                  <a:schemeClr val="hlink"/>
                </a:solidFill>
                <a:highlight>
                  <a:srgbClr val="FFFFFF"/>
                </a:highlight>
                <a:latin typeface="Trebuchet MS"/>
                <a:ea typeface="Trebuchet MS"/>
                <a:cs typeface="Trebuchet MS"/>
                <a:sym typeface="Trebuchet MS"/>
                <a:hlinkClick r:id="rId4"/>
              </a:rPr>
              <a:t>this plugin</a:t>
            </a:r>
            <a:r>
              <a:rPr lang="en">
                <a:highlight>
                  <a:srgbClr val="FFFFFF"/>
                </a:highlight>
                <a:latin typeface="Trebuchet MS"/>
                <a:ea typeface="Trebuchet MS"/>
                <a:cs typeface="Trebuchet MS"/>
                <a:sym typeface="Trebuchet MS"/>
              </a:rPr>
              <a:t> by Chris Fitzpatrick</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a:p>
            <a:pPr lvl="0" rtl="0">
              <a:lnSpc>
                <a:spcPct val="150000"/>
              </a:lnSpc>
              <a:spcBef>
                <a:spcPts val="0"/>
              </a:spcBef>
              <a:buNone/>
            </a:pPr>
            <a:r>
              <a:rPr lang="en">
                <a:highlight>
                  <a:srgbClr val="FFFFFF"/>
                </a:highlight>
                <a:latin typeface="Trebuchet MS"/>
                <a:ea typeface="Trebuchet MS"/>
                <a:cs typeface="Trebuchet MS"/>
                <a:sym typeface="Trebuchet MS"/>
              </a:rPr>
              <a:t>So let’s fix our problem and imagine it working at scale.</a:t>
            </a:r>
          </a:p>
          <a:p>
            <a:pPr lvl="0" rtl="0">
              <a:lnSpc>
                <a:spcPct val="150000"/>
              </a:lnSpc>
              <a:spcBef>
                <a:spcPts val="0"/>
              </a:spcBef>
              <a:buNone/>
            </a:pPr>
            <a:r>
              <a:t/>
            </a:r>
            <a:endParaRPr>
              <a:highlight>
                <a:srgbClr val="FFFFFF"/>
              </a:highlight>
              <a:latin typeface="Trebuchet MS"/>
              <a:ea typeface="Trebuchet MS"/>
              <a:cs typeface="Trebuchet MS"/>
              <a:sym typeface="Trebuchet MS"/>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42" name="Shape 942"/>
        <p:cNvGrpSpPr/>
        <p:nvPr/>
      </p:nvGrpSpPr>
      <p:grpSpPr>
        <a:xfrm>
          <a:off x="0" y="0"/>
          <a:ext cx="0" cy="0"/>
          <a:chOff x="0" y="0"/>
          <a:chExt cx="0" cy="0"/>
        </a:xfrm>
      </p:grpSpPr>
      <p:cxnSp>
        <p:nvCxnSpPr>
          <p:cNvPr id="943" name="Shape 94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944" name="Shape 94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945" name="Shape 94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946" name="Shape 946"/>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3"/>
              </a:rPr>
              <a:t>http://localhost:8080</a:t>
            </a:r>
            <a:r>
              <a:rPr lang="en">
                <a:solidFill>
                  <a:schemeClr val="dk2"/>
                </a:solidFill>
                <a:latin typeface="Trebuchet MS"/>
                <a:ea typeface="Trebuchet MS"/>
                <a:cs typeface="Trebuchet MS"/>
                <a:sym typeface="Trebuchet MS"/>
              </a:rPr>
              <a:t>)</a:t>
            </a:r>
          </a:p>
        </p:txBody>
      </p:sp>
      <p:sp>
        <p:nvSpPr>
          <p:cNvPr id="947" name="Shape 947"/>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postBarcodes.py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Navigate back to AS in your browser (</a:t>
            </a:r>
            <a:r>
              <a:rPr lang="en" u="sng">
                <a:solidFill>
                  <a:schemeClr val="hlink"/>
                </a:solidFill>
                <a:latin typeface="Trebuchet MS"/>
                <a:ea typeface="Trebuchet MS"/>
                <a:cs typeface="Trebuchet MS"/>
                <a:sym typeface="Trebuchet MS"/>
                <a:hlinkClick r:id="rId4"/>
              </a:rPr>
              <a:t>http://localhost:8080</a:t>
            </a:r>
            <a:r>
              <a:rPr lang="en">
                <a:solidFill>
                  <a:schemeClr val="dk2"/>
                </a:solidFill>
                <a:latin typeface="Trebuchet MS"/>
                <a:ea typeface="Trebuchet MS"/>
                <a:cs typeface="Trebuchet MS"/>
                <a:sym typeface="Trebuchet MS"/>
              </a:rPr>
              <a:t>)</a:t>
            </a:r>
          </a:p>
        </p:txBody>
      </p:sp>
      <p:sp>
        <p:nvSpPr>
          <p:cNvPr id="948" name="Shape 948"/>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49" name="Shape 94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 </a:t>
            </a:r>
            <a:r>
              <a:rPr lang="en">
                <a:solidFill>
                  <a:srgbClr val="FFFFFF"/>
                </a:solidFill>
              </a:rPr>
              <a:t>Edit barcodes</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3" name="Shape 953"/>
        <p:cNvGrpSpPr/>
        <p:nvPr/>
      </p:nvGrpSpPr>
      <p:grpSpPr>
        <a:xfrm>
          <a:off x="0" y="0"/>
          <a:ext cx="0" cy="0"/>
          <a:chOff x="0" y="0"/>
          <a:chExt cx="0" cy="0"/>
        </a:xfrm>
      </p:grpSpPr>
      <p:sp>
        <p:nvSpPr>
          <p:cNvPr id="954" name="Shape 95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955" name="Shape 955"/>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959" name="Shape 959"/>
        <p:cNvGrpSpPr/>
        <p:nvPr/>
      </p:nvGrpSpPr>
      <p:grpSpPr>
        <a:xfrm>
          <a:off x="0" y="0"/>
          <a:ext cx="0" cy="0"/>
          <a:chOff x="0" y="0"/>
          <a:chExt cx="0" cy="0"/>
        </a:xfrm>
      </p:grpSpPr>
      <p:sp>
        <p:nvSpPr>
          <p:cNvPr id="960" name="Shape 96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Link profiles</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154" name="Shape 154"/>
        <p:cNvGrpSpPr/>
        <p:nvPr/>
      </p:nvGrpSpPr>
      <p:grpSpPr>
        <a:xfrm>
          <a:off x="0" y="0"/>
          <a:ext cx="0" cy="0"/>
          <a:chOff x="0" y="0"/>
          <a:chExt cx="0" cy="0"/>
        </a:xfrm>
      </p:grpSpPr>
      <p:sp>
        <p:nvSpPr>
          <p:cNvPr id="155" name="Shape 155"/>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Vocabulary pitstop:</a:t>
            </a:r>
            <a:br>
              <a:rPr lang="en">
                <a:solidFill>
                  <a:srgbClr val="FFFFFF"/>
                </a:solidFill>
              </a:rPr>
            </a:br>
            <a:r>
              <a:rPr lang="en">
                <a:solidFill>
                  <a:srgbClr val="FFFFFF"/>
                </a:solidFill>
              </a:rPr>
              <a:t>API Terms</a:t>
            </a:r>
          </a:p>
        </p:txBody>
      </p:sp>
      <p:sp>
        <p:nvSpPr>
          <p:cNvPr id="156" name="Shape 156"/>
          <p:cNvSpPr txBox="1"/>
          <p:nvPr/>
        </p:nvSpPr>
        <p:spPr>
          <a:xfrm>
            <a:off x="411637" y="1988075"/>
            <a:ext cx="8310300" cy="29163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GET</a:t>
            </a:r>
            <a:r>
              <a:rPr lang="en" sz="1600">
                <a:solidFill>
                  <a:srgbClr val="FFFFFF"/>
                </a:solidFill>
                <a:latin typeface="Trebuchet MS"/>
                <a:ea typeface="Trebuchet MS"/>
                <a:cs typeface="Trebuchet MS"/>
                <a:sym typeface="Trebuchet MS"/>
              </a:rPr>
              <a:t>, </a:t>
            </a:r>
            <a:r>
              <a:rPr b="1" lang="en" sz="1600">
                <a:solidFill>
                  <a:srgbClr val="FFFFFF"/>
                </a:solidFill>
                <a:latin typeface="Trebuchet MS"/>
                <a:ea typeface="Trebuchet MS"/>
                <a:cs typeface="Trebuchet MS"/>
                <a:sym typeface="Trebuchet MS"/>
              </a:rPr>
              <a:t>POST</a:t>
            </a:r>
            <a:r>
              <a:rPr lang="en" sz="1600">
                <a:solidFill>
                  <a:srgbClr val="FFFFFF"/>
                </a:solidFill>
                <a:latin typeface="Trebuchet MS"/>
                <a:ea typeface="Trebuchet MS"/>
                <a:cs typeface="Trebuchet MS"/>
                <a:sym typeface="Trebuchet MS"/>
              </a:rPr>
              <a:t>, and </a:t>
            </a:r>
            <a:r>
              <a:rPr b="1" lang="en" sz="1600">
                <a:solidFill>
                  <a:srgbClr val="FFFFFF"/>
                </a:solidFill>
                <a:latin typeface="Trebuchet MS"/>
                <a:ea typeface="Trebuchet MS"/>
                <a:cs typeface="Trebuchet MS"/>
                <a:sym typeface="Trebuchet MS"/>
              </a:rPr>
              <a:t>DELETE </a:t>
            </a:r>
            <a:r>
              <a:rPr lang="en" sz="1600">
                <a:solidFill>
                  <a:srgbClr val="FFFFFF"/>
                </a:solidFill>
                <a:latin typeface="Trebuchet MS"/>
                <a:ea typeface="Trebuchet MS"/>
                <a:cs typeface="Trebuchet MS"/>
                <a:sym typeface="Trebuchet MS"/>
              </a:rPr>
              <a:t>are the three cornerstone commands for a RESTful API</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We will use these terms throughout</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Think of them as View, Save, and of course, Delete</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All APIs allow GETs, some let you POST, and few allow you to Delete</a:t>
            </a:r>
          </a:p>
          <a:p>
            <a:pPr indent="-330200" lvl="1" marL="9144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ASpace does all three, but allows you to tailor permissions for each</a:t>
            </a:r>
          </a:p>
          <a:p>
            <a:pPr lvl="0" rtl="0">
              <a:lnSpc>
                <a:spcPct val="115000"/>
              </a:lnSpc>
              <a:spcBef>
                <a:spcPts val="0"/>
              </a:spcBef>
              <a:buNone/>
            </a:pPr>
            <a:r>
              <a:t/>
            </a:r>
            <a:endParaRPr sz="1600">
              <a:latin typeface="Trebuchet MS"/>
              <a:ea typeface="Trebuchet MS"/>
              <a:cs typeface="Trebuchet MS"/>
              <a:sym typeface="Trebuchet MS"/>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4" name="Shape 964"/>
        <p:cNvGrpSpPr/>
        <p:nvPr/>
      </p:nvGrpSpPr>
      <p:grpSpPr>
        <a:xfrm>
          <a:off x="0" y="0"/>
          <a:ext cx="0" cy="0"/>
          <a:chOff x="0" y="0"/>
          <a:chExt cx="0" cy="0"/>
        </a:xfrm>
      </p:grpSpPr>
      <p:sp>
        <p:nvSpPr>
          <p:cNvPr id="965" name="Shape 965"/>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Linking profiles to containers</a:t>
            </a:r>
          </a:p>
        </p:txBody>
      </p:sp>
      <p:sp>
        <p:nvSpPr>
          <p:cNvPr id="966" name="Shape 966"/>
          <p:cNvSpPr/>
          <p:nvPr/>
        </p:nvSpPr>
        <p:spPr>
          <a:xfrm>
            <a:off x="986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latin typeface="Trebuchet MS"/>
              <a:ea typeface="Trebuchet MS"/>
              <a:cs typeface="Trebuchet MS"/>
              <a:sym typeface="Trebuchet MS"/>
            </a:endParaRPr>
          </a:p>
        </p:txBody>
      </p:sp>
      <p:sp>
        <p:nvSpPr>
          <p:cNvPr id="967" name="Shape 967"/>
          <p:cNvSpPr txBox="1"/>
          <p:nvPr/>
        </p:nvSpPr>
        <p:spPr>
          <a:xfrm>
            <a:off x="1266225" y="2104550"/>
            <a:ext cx="1895100" cy="5064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Container Profiles</a:t>
            </a:r>
          </a:p>
        </p:txBody>
      </p:sp>
      <p:sp>
        <p:nvSpPr>
          <p:cNvPr id="968" name="Shape 968"/>
          <p:cNvSpPr/>
          <p:nvPr/>
        </p:nvSpPr>
        <p:spPr>
          <a:xfrm>
            <a:off x="5558775" y="1598075"/>
            <a:ext cx="2384100" cy="1432200"/>
          </a:xfrm>
          <a:prstGeom prst="round2DiagRect">
            <a:avLst>
              <a:gd fmla="val 16667" name="adj1"/>
              <a:gd fmla="val 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latin typeface="Trebuchet MS"/>
              <a:ea typeface="Trebuchet MS"/>
              <a:cs typeface="Trebuchet MS"/>
              <a:sym typeface="Trebuchet MS"/>
            </a:endParaRPr>
          </a:p>
        </p:txBody>
      </p:sp>
      <p:sp>
        <p:nvSpPr>
          <p:cNvPr id="969" name="Shape 969"/>
          <p:cNvSpPr txBox="1"/>
          <p:nvPr/>
        </p:nvSpPr>
        <p:spPr>
          <a:xfrm>
            <a:off x="5838225" y="2104550"/>
            <a:ext cx="1895100" cy="506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Top_Containers</a:t>
            </a:r>
          </a:p>
        </p:txBody>
      </p:sp>
      <p:sp>
        <p:nvSpPr>
          <p:cNvPr id="970" name="Shape 970"/>
          <p:cNvSpPr/>
          <p:nvPr/>
        </p:nvSpPr>
        <p:spPr>
          <a:xfrm>
            <a:off x="3842350" y="2008500"/>
            <a:ext cx="1242600" cy="506400"/>
          </a:xfrm>
          <a:prstGeom prst="leftRightArrow">
            <a:avLst>
              <a:gd fmla="val 50000" name="adj1"/>
              <a:gd fmla="val 50000" name="adj2"/>
            </a:avLst>
          </a:prstGeom>
          <a:noFill/>
          <a:ln cap="flat" cmpd="sng" w="9525">
            <a:solidFill>
              <a:schemeClr val="dk2"/>
            </a:solidFill>
            <a:prstDash val="dot"/>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74" name="Shape 974"/>
        <p:cNvGrpSpPr/>
        <p:nvPr/>
      </p:nvGrpSpPr>
      <p:grpSpPr>
        <a:xfrm>
          <a:off x="0" y="0"/>
          <a:ext cx="0" cy="0"/>
          <a:chOff x="0" y="0"/>
          <a:chExt cx="0" cy="0"/>
        </a:xfrm>
      </p:grpSpPr>
      <p:sp>
        <p:nvSpPr>
          <p:cNvPr id="975" name="Shape 975"/>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t>
            </a:r>
            <a:r>
              <a:rPr lang="en">
                <a:solidFill>
                  <a:schemeClr val="dk2"/>
                </a:solidFill>
                <a:highlight>
                  <a:srgbClr val="D0E0E3"/>
                </a:highlight>
                <a:latin typeface="Consolas"/>
                <a:ea typeface="Consolas"/>
                <a:cs typeface="Consolas"/>
                <a:sym typeface="Consolas"/>
              </a:rPr>
              <a:t>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76" name="Shape 976"/>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77" name="Shape 97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1" name="Shape 981"/>
        <p:cNvGrpSpPr/>
        <p:nvPr/>
      </p:nvGrpSpPr>
      <p:grpSpPr>
        <a:xfrm>
          <a:off x="0" y="0"/>
          <a:ext cx="0" cy="0"/>
          <a:chOff x="0" y="0"/>
          <a:chExt cx="0" cy="0"/>
        </a:xfrm>
      </p:grpSpPr>
      <p:sp>
        <p:nvSpPr>
          <p:cNvPr id="982" name="Shape 982"/>
          <p:cNvSpPr txBox="1"/>
          <p:nvPr/>
        </p:nvSpPr>
        <p:spPr>
          <a:xfrm>
            <a:off x="348375" y="988325"/>
            <a:ext cx="8190300" cy="508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983" name="Shape 983"/>
          <p:cNvSpPr txBox="1"/>
          <p:nvPr/>
        </p:nvSpPr>
        <p:spPr>
          <a:xfrm>
            <a:off x="453500" y="1378825"/>
            <a:ext cx="4233600" cy="334200"/>
          </a:xfrm>
          <a:prstGeom prst="rect">
            <a:avLst/>
          </a:prstGeom>
          <a:noFill/>
          <a:ln>
            <a:noFill/>
          </a:ln>
        </p:spPr>
        <p:txBody>
          <a:bodyPr anchorCtr="0" anchor="t" bIns="91425" lIns="91425" rIns="91425" tIns="91425">
            <a:noAutofit/>
          </a:bodyPr>
          <a:lstStyle/>
          <a:p>
            <a:pPr lvl="0" rtl="0">
              <a:spcBef>
                <a:spcPts val="0"/>
              </a:spcBef>
              <a:buNone/>
            </a:pPr>
            <a:r>
              <a:rPr lang="en">
                <a:solidFill>
                  <a:srgbClr val="6AA84F"/>
                </a:solidFill>
                <a:latin typeface="Trebuchet MS"/>
                <a:ea typeface="Trebuchet MS"/>
                <a:cs typeface="Trebuchet MS"/>
                <a:sym typeface="Trebuchet MS"/>
              </a:rPr>
              <a:t>View a resource record for its resource number:</a:t>
            </a:r>
          </a:p>
        </p:txBody>
      </p:sp>
      <p:sp>
        <p:nvSpPr>
          <p:cNvPr id="984" name="Shape 984"/>
          <p:cNvSpPr txBox="1"/>
          <p:nvPr/>
        </p:nvSpPr>
        <p:spPr>
          <a:xfrm>
            <a:off x="4590399" y="1378825"/>
            <a:ext cx="4233600" cy="264600"/>
          </a:xfrm>
          <a:prstGeom prst="rect">
            <a:avLst/>
          </a:prstGeom>
          <a:noFill/>
          <a:ln>
            <a:noFill/>
          </a:ln>
        </p:spPr>
        <p:txBody>
          <a:bodyPr anchorCtr="0" anchor="t" bIns="91425" lIns="91425" rIns="91425" tIns="91425">
            <a:noAutofit/>
          </a:bodyPr>
          <a:lstStyle/>
          <a:p>
            <a:pPr lvl="0" rtl="0">
              <a:spcBef>
                <a:spcPts val="0"/>
              </a:spcBef>
              <a:buNone/>
            </a:pPr>
            <a:r>
              <a:rPr lang="en">
                <a:solidFill>
                  <a:schemeClr val="accent5"/>
                </a:solidFill>
                <a:latin typeface="Trebuchet MS"/>
                <a:ea typeface="Trebuchet MS"/>
                <a:cs typeface="Trebuchet MS"/>
                <a:sym typeface="Trebuchet MS"/>
              </a:rPr>
              <a:t>View a container profile for its profile number:</a:t>
            </a:r>
          </a:p>
        </p:txBody>
      </p:sp>
      <p:sp>
        <p:nvSpPr>
          <p:cNvPr id="985" name="Shape 985"/>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pic>
        <p:nvPicPr>
          <p:cNvPr id="986" name="Shape 986"/>
          <p:cNvPicPr preferRelativeResize="0"/>
          <p:nvPr/>
        </p:nvPicPr>
        <p:blipFill>
          <a:blip r:embed="rId3">
            <a:alphaModFix/>
          </a:blip>
          <a:stretch>
            <a:fillRect/>
          </a:stretch>
        </p:blipFill>
        <p:spPr>
          <a:xfrm>
            <a:off x="152400" y="1865425"/>
            <a:ext cx="4361817" cy="3125674"/>
          </a:xfrm>
          <a:prstGeom prst="rect">
            <a:avLst/>
          </a:prstGeom>
          <a:noFill/>
          <a:ln>
            <a:noFill/>
          </a:ln>
        </p:spPr>
      </p:pic>
      <p:pic>
        <p:nvPicPr>
          <p:cNvPr id="987" name="Shape 987"/>
          <p:cNvPicPr preferRelativeResize="0"/>
          <p:nvPr/>
        </p:nvPicPr>
        <p:blipFill>
          <a:blip r:embed="rId4">
            <a:alphaModFix/>
          </a:blip>
          <a:stretch>
            <a:fillRect/>
          </a:stretch>
        </p:blipFill>
        <p:spPr>
          <a:xfrm>
            <a:off x="4666617" y="1865425"/>
            <a:ext cx="4324982" cy="2523438"/>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991" name="Shape 991"/>
        <p:cNvGrpSpPr/>
        <p:nvPr/>
      </p:nvGrpSpPr>
      <p:grpSpPr>
        <a:xfrm>
          <a:off x="0" y="0"/>
          <a:ext cx="0" cy="0"/>
          <a:chOff x="0" y="0"/>
          <a:chExt cx="0" cy="0"/>
        </a:xfrm>
      </p:grpSpPr>
      <p:sp>
        <p:nvSpPr>
          <p:cNvPr id="992" name="Shape 992"/>
          <p:cNvSpPr txBox="1"/>
          <p:nvPr/>
        </p:nvSpPr>
        <p:spPr>
          <a:xfrm>
            <a:off x="227850" y="1213825"/>
            <a:ext cx="8688300" cy="3864900"/>
          </a:xfrm>
          <a:prstGeom prst="rect">
            <a:avLst/>
          </a:prstGeom>
          <a:noFill/>
          <a:ln>
            <a:noFill/>
          </a:ln>
        </p:spPr>
        <p:txBody>
          <a:bodyPr anchorCtr="0" anchor="t" bIns="91425" lIns="91425" rIns="91425" tIns="91425">
            <a:noAutofit/>
          </a:bodyPr>
          <a:lstStyle/>
          <a:p>
            <a:pPr indent="-228600" lvl="0" marL="457200" rtl="0">
              <a:lnSpc>
                <a:spcPct val="115000"/>
              </a:lnSpc>
              <a:spcBef>
                <a:spcPts val="1100"/>
              </a:spcBef>
              <a:spcAft>
                <a:spcPts val="1100"/>
              </a:spcAft>
              <a:buAutoNum type="arabicPeriod"/>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AutoNum type="arabicPeriod"/>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asLinkProfiles.py</a:t>
            </a:r>
            <a:r>
              <a:rPr lang="en">
                <a:solidFill>
                  <a:schemeClr val="dk2"/>
                </a:solidFill>
                <a:latin typeface="Consolas"/>
                <a:ea typeface="Consolas"/>
                <a:cs typeface="Consolas"/>
                <a:sym typeface="Consolas"/>
              </a:rPr>
              <a:t> </a:t>
            </a:r>
            <a:r>
              <a:rPr lang="en">
                <a:solidFill>
                  <a:schemeClr val="dk2"/>
                </a:solidFill>
                <a:latin typeface="Trebuchet MS"/>
                <a:ea typeface="Trebuchet MS"/>
                <a:cs typeface="Trebuchet MS"/>
                <a:sym typeface="Trebuchet MS"/>
              </a:rPr>
              <a:t>(case sensitive!)</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You will be prompted for a resource id and a container id… how do you determine what you need to know?</a:t>
            </a:r>
          </a:p>
          <a:p>
            <a:pPr indent="-228600" lvl="0" marL="457200" rtl="0">
              <a:lnSpc>
                <a:spcPct val="115000"/>
              </a:lnSpc>
              <a:spcBef>
                <a:spcPts val="1100"/>
              </a:spcBef>
              <a:spcAft>
                <a:spcPts val="1100"/>
              </a:spcAft>
              <a:buClr>
                <a:schemeClr val="dk2"/>
              </a:buClr>
              <a:buFont typeface="Trebuchet MS"/>
              <a:buAutoNum type="arabicPeriod"/>
            </a:pPr>
            <a:r>
              <a:rPr lang="en">
                <a:solidFill>
                  <a:schemeClr val="dk2"/>
                </a:solidFill>
                <a:latin typeface="Trebuchet MS"/>
                <a:ea typeface="Trebuchet MS"/>
                <a:cs typeface="Trebuchet MS"/>
                <a:sym typeface="Trebuchet MS"/>
              </a:rPr>
              <a:t>Let’s return to ASpace real quick</a:t>
            </a:r>
          </a:p>
        </p:txBody>
      </p:sp>
      <p:sp>
        <p:nvSpPr>
          <p:cNvPr id="993" name="Shape 99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
        <p:nvSpPr>
          <p:cNvPr id="994" name="Shape 994"/>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r>
              <a:rPr lang="en">
                <a:solidFill>
                  <a:srgbClr val="FFFFFF"/>
                </a:solidFill>
              </a:rPr>
              <a:t> - Linking profiles</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x="0" y="0"/>
          <a:ext cx="0" cy="0"/>
          <a:chOff x="0" y="0"/>
          <a:chExt cx="0" cy="0"/>
        </a:xfrm>
      </p:grpSpPr>
      <p:sp>
        <p:nvSpPr>
          <p:cNvPr id="999" name="Shape 999"/>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 You did it!</a:t>
            </a:r>
          </a:p>
        </p:txBody>
      </p:sp>
      <p:sp>
        <p:nvSpPr>
          <p:cNvPr id="1000" name="Shape 1000"/>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We don’t have </a:t>
            </a:r>
            <a:r>
              <a:rPr b="1" lang="en" strike="sngStrike">
                <a:latin typeface="Trebuchet MS"/>
                <a:ea typeface="Trebuchet MS"/>
                <a:cs typeface="Trebuchet MS"/>
                <a:sym typeface="Trebuchet MS"/>
              </a:rPr>
              <a:t>container profiles</a:t>
            </a:r>
            <a:r>
              <a:rPr lang="en" strike="sngStrike">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strike="sngStrike">
                <a:latin typeface="Trebuchet MS"/>
                <a:ea typeface="Trebuchet MS"/>
                <a:cs typeface="Trebuchet MS"/>
                <a:sym typeface="Trebuchet MS"/>
              </a:rPr>
              <a:t>In following the migration instructions for 1.5, we had to add </a:t>
            </a:r>
            <a:r>
              <a:rPr b="1" lang="en" strike="sngStrike">
                <a:latin typeface="Trebuchet MS"/>
                <a:ea typeface="Trebuchet MS"/>
                <a:cs typeface="Trebuchet MS"/>
                <a:sym typeface="Trebuchet MS"/>
              </a:rPr>
              <a:t>faux codes</a:t>
            </a:r>
            <a:r>
              <a:rPr lang="en" strike="sngStrike">
                <a:latin typeface="Trebuchet MS"/>
                <a:ea typeface="Trebuchet MS"/>
                <a:cs typeface="Trebuchet MS"/>
                <a:sym typeface="Trebuchet MS"/>
              </a:rPr>
              <a:t>; we’d like to use our </a:t>
            </a:r>
            <a:r>
              <a:rPr i="1" lang="en" strike="sngStrike">
                <a:latin typeface="Trebuchet MS"/>
                <a:ea typeface="Trebuchet MS"/>
                <a:cs typeface="Trebuchet MS"/>
                <a:sym typeface="Trebuchet MS"/>
              </a:rPr>
              <a:t>actual </a:t>
            </a:r>
            <a:r>
              <a:rPr lang="en" strike="sngStrike">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strike="sngStrike">
                <a:solidFill>
                  <a:schemeClr val="dk2"/>
                </a:solidFill>
                <a:latin typeface="Trebuchet MS"/>
                <a:ea typeface="Trebuchet MS"/>
                <a:cs typeface="Trebuchet MS"/>
                <a:sym typeface="Trebuchet MS"/>
              </a:rPr>
              <a:t>Now that we have container profiles, we need to link them to </a:t>
            </a:r>
            <a:r>
              <a:rPr i="1" lang="en" strike="sngStrike">
                <a:solidFill>
                  <a:schemeClr val="dk2"/>
                </a:solidFill>
                <a:latin typeface="Trebuchet MS"/>
                <a:ea typeface="Trebuchet MS"/>
                <a:cs typeface="Trebuchet MS"/>
                <a:sym typeface="Trebuchet MS"/>
              </a:rPr>
              <a:t>actual </a:t>
            </a:r>
            <a:r>
              <a:rPr b="1" lang="en" strike="sngStrike">
                <a:solidFill>
                  <a:schemeClr val="dk2"/>
                </a:solidFill>
                <a:latin typeface="Trebuchet MS"/>
                <a:ea typeface="Trebuchet MS"/>
                <a:cs typeface="Trebuchet MS"/>
                <a:sym typeface="Trebuchet MS"/>
              </a:rPr>
              <a:t>top containers</a:t>
            </a: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a:p>
            <a:pPr lvl="0" rtl="0">
              <a:lnSpc>
                <a:spcPct val="150000"/>
              </a:lnSpc>
              <a:spcBef>
                <a:spcPts val="0"/>
              </a:spcBef>
              <a:buNone/>
            </a:pPr>
            <a:r>
              <a:t/>
            </a:r>
            <a:endParaRPr b="1" strike="sngStrike">
              <a:solidFill>
                <a:schemeClr val="dk2"/>
              </a:solidFill>
              <a:latin typeface="Trebuchet MS"/>
              <a:ea typeface="Trebuchet MS"/>
              <a:cs typeface="Trebuchet MS"/>
              <a:sym typeface="Trebuchet MS"/>
            </a:endParaRPr>
          </a:p>
        </p:txBody>
      </p:sp>
      <p:pic>
        <p:nvPicPr>
          <p:cNvPr descr="giphy-downsized.gif" id="1001" name="Shape 1001"/>
          <p:cNvPicPr preferRelativeResize="0"/>
          <p:nvPr/>
        </p:nvPicPr>
        <p:blipFill>
          <a:blip r:embed="rId3">
            <a:alphaModFix/>
          </a:blip>
          <a:stretch>
            <a:fillRect/>
          </a:stretch>
        </p:blipFill>
        <p:spPr>
          <a:xfrm>
            <a:off x="2905125" y="3060125"/>
            <a:ext cx="3333750" cy="1905000"/>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5" name="Shape 1005"/>
        <p:cNvGrpSpPr/>
        <p:nvPr/>
      </p:nvGrpSpPr>
      <p:grpSpPr>
        <a:xfrm>
          <a:off x="0" y="0"/>
          <a:ext cx="0" cy="0"/>
          <a:chOff x="0" y="0"/>
          <a:chExt cx="0" cy="0"/>
        </a:xfrm>
      </p:grpSpPr>
      <p:sp>
        <p:nvSpPr>
          <p:cNvPr id="1006" name="Shape 100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1010" name="Shape 1010"/>
        <p:cNvGrpSpPr/>
        <p:nvPr/>
      </p:nvGrpSpPr>
      <p:grpSpPr>
        <a:xfrm>
          <a:off x="0" y="0"/>
          <a:ext cx="0" cy="0"/>
          <a:chOff x="0" y="0"/>
          <a:chExt cx="0" cy="0"/>
        </a:xfrm>
      </p:grpSpPr>
      <p:sp>
        <p:nvSpPr>
          <p:cNvPr id="1011" name="Shape 101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and </a:t>
            </a:r>
            <a:r>
              <a:rPr lang="en">
                <a:solidFill>
                  <a:srgbClr val="FFFFFF"/>
                </a:solidFill>
              </a:rPr>
              <a:t>POST across two applications with Python</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5" name="Shape 1015"/>
        <p:cNvGrpSpPr/>
        <p:nvPr/>
      </p:nvGrpSpPr>
      <p:grpSpPr>
        <a:xfrm>
          <a:off x="0" y="0"/>
          <a:ext cx="0" cy="0"/>
          <a:chOff x="0" y="0"/>
          <a:chExt cx="0" cy="0"/>
        </a:xfrm>
      </p:grpSpPr>
      <p:sp>
        <p:nvSpPr>
          <p:cNvPr id="1016" name="Shape 1016"/>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1017" name="Shape 1017"/>
          <p:cNvSpPr txBox="1"/>
          <p:nvPr/>
        </p:nvSpPr>
        <p:spPr>
          <a:xfrm>
            <a:off x="240950" y="914400"/>
            <a:ext cx="8294400" cy="18186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Scenario: As your university’s web archivist, you wish to make your Archive-It web crawls accessible to users who access your collections via ArchivesSpace without having to individually create digital objects every time you run a new Archive-It crawl.</a:t>
            </a:r>
          </a:p>
        </p:txBody>
      </p:sp>
      <p:pic>
        <p:nvPicPr>
          <p:cNvPr id="1018" name="Shape 1018"/>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1019" name="Shape 1019"/>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1020" name="Shape 1020"/>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4" name="Shape 1024"/>
        <p:cNvGrpSpPr/>
        <p:nvPr/>
      </p:nvGrpSpPr>
      <p:grpSpPr>
        <a:xfrm>
          <a:off x="0" y="0"/>
          <a:ext cx="0" cy="0"/>
          <a:chOff x="0" y="0"/>
          <a:chExt cx="0" cy="0"/>
        </a:xfrm>
      </p:grpSpPr>
      <p:sp>
        <p:nvSpPr>
          <p:cNvPr id="1025" name="Shape 102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26" name="Shape 1026"/>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1027" name="Shape 1027"/>
          <p:cNvSpPr txBox="1"/>
          <p:nvPr/>
        </p:nvSpPr>
        <p:spPr>
          <a:xfrm>
            <a:off x="303300" y="1251100"/>
            <a:ext cx="6583500" cy="3438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SzPct val="100000"/>
              <a:buAutoNum type="arabicPeriod"/>
            </a:pPr>
            <a:r>
              <a:rPr lang="en" sz="1800"/>
              <a:t>In ArchivesSpace, navigate to the “Records of the Johns Hopkins University Library” resource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Expand Subgroup 12: Library Website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Click on library.jhu.edu</a:t>
            </a:r>
          </a:p>
          <a:p>
            <a:pPr lvl="0" rtl="0">
              <a:lnSpc>
                <a:spcPct val="115000"/>
              </a:lnSpc>
              <a:spcBef>
                <a:spcPts val="0"/>
              </a:spcBef>
              <a:buNone/>
            </a:pPr>
            <a:r>
              <a:t/>
            </a:r>
            <a:endParaRPr sz="1800"/>
          </a:p>
          <a:p>
            <a:pPr indent="-342900" lvl="0" marL="457200">
              <a:lnSpc>
                <a:spcPct val="115000"/>
              </a:lnSpc>
              <a:spcBef>
                <a:spcPts val="0"/>
              </a:spcBef>
              <a:buSzPct val="100000"/>
              <a:buAutoNum type="arabicPeriod"/>
            </a:pPr>
            <a:r>
              <a:rPr lang="en" sz="1800"/>
              <a:t>Note that archival object’s level</a:t>
            </a: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1" name="Shape 1031"/>
        <p:cNvGrpSpPr/>
        <p:nvPr/>
      </p:nvGrpSpPr>
      <p:grpSpPr>
        <a:xfrm>
          <a:off x="0" y="0"/>
          <a:ext cx="0" cy="0"/>
          <a:chOff x="0" y="0"/>
          <a:chExt cx="0" cy="0"/>
        </a:xfrm>
      </p:grpSpPr>
      <p:sp>
        <p:nvSpPr>
          <p:cNvPr id="1032" name="Shape 103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33" name="Shape 1033"/>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1034" name="Shape 1034"/>
          <p:cNvSpPr txBox="1"/>
          <p:nvPr/>
        </p:nvSpPr>
        <p:spPr>
          <a:xfrm>
            <a:off x="303300" y="1022500"/>
            <a:ext cx="7852200" cy="34383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We now know that we can access ArchivesSpace’s archival object records via the </a:t>
            </a:r>
            <a:r>
              <a:rPr b="1" lang="en"/>
              <a:t>ArchivesSpace API</a:t>
            </a:r>
            <a:r>
              <a:rPr lang="en"/>
              <a:t>, right?  </a:t>
            </a:r>
          </a:p>
          <a:p>
            <a:pPr lvl="0" rtl="0">
              <a:lnSpc>
                <a:spcPct val="115000"/>
              </a:lnSpc>
              <a:spcBef>
                <a:spcPts val="0"/>
              </a:spcBef>
              <a:buNone/>
            </a:pPr>
            <a:r>
              <a:t/>
            </a:r>
            <a:endParaRPr/>
          </a:p>
          <a:p>
            <a:pPr lvl="0" rtl="0">
              <a:lnSpc>
                <a:spcPct val="115000"/>
              </a:lnSpc>
              <a:spcBef>
                <a:spcPts val="0"/>
              </a:spcBef>
              <a:buNone/>
            </a:pPr>
            <a:r>
              <a:rPr lang="en"/>
              <a:t>In fact, with a decent enough search we could probably even have a script return JUST those archival objects with the level </a:t>
            </a:r>
            <a:r>
              <a:rPr b="1" lang="en"/>
              <a:t>“Web archive.”</a:t>
            </a:r>
          </a:p>
          <a:p>
            <a:pPr lvl="0" rtl="0">
              <a:lnSpc>
                <a:spcPct val="115000"/>
              </a:lnSpc>
              <a:spcBef>
                <a:spcPts val="0"/>
              </a:spcBef>
              <a:buNone/>
            </a:pPr>
            <a:r>
              <a:t/>
            </a:r>
            <a:endParaRPr b="1"/>
          </a:p>
          <a:p>
            <a:pPr lvl="0" rtl="0">
              <a:lnSpc>
                <a:spcPct val="115000"/>
              </a:lnSpc>
              <a:spcBef>
                <a:spcPts val="0"/>
              </a:spcBef>
              <a:buNone/>
            </a:pPr>
            <a:r>
              <a:rPr lang="en"/>
              <a:t>Since we’re going to want to keep programmatically working with/altering this data after we find it, we’ll use a </a:t>
            </a:r>
            <a:r>
              <a:rPr b="1" lang="en"/>
              <a:t>Python script</a:t>
            </a:r>
            <a:r>
              <a:rPr lang="en"/>
              <a:t>, instead of Postman to run this search.</a:t>
            </a:r>
          </a:p>
          <a:p>
            <a:pPr lvl="0" rtl="0">
              <a:lnSpc>
                <a:spcPct val="115000"/>
              </a:lnSpc>
              <a:spcBef>
                <a:spcPts val="0"/>
              </a:spcBef>
              <a:buNone/>
            </a:pPr>
            <a:r>
              <a:t/>
            </a:r>
            <a:endParaRPr/>
          </a:p>
          <a:p>
            <a:pPr lvl="0" rtl="0">
              <a:lnSpc>
                <a:spcPct val="115000"/>
              </a:lnSpc>
              <a:spcBef>
                <a:spcPts val="0"/>
              </a:spcBef>
              <a:buNone/>
            </a:pPr>
            <a:r>
              <a:t/>
            </a:r>
            <a:endParaRPr/>
          </a:p>
        </p:txBody>
      </p:sp>
      <p:pic>
        <p:nvPicPr>
          <p:cNvPr id="1035" name="Shape 1035"/>
          <p:cNvPicPr preferRelativeResize="0"/>
          <p:nvPr/>
        </p:nvPicPr>
        <p:blipFill>
          <a:blip r:embed="rId4">
            <a:alphaModFix/>
          </a:blip>
          <a:stretch>
            <a:fillRect/>
          </a:stretch>
        </p:blipFill>
        <p:spPr>
          <a:xfrm>
            <a:off x="455700" y="3209050"/>
            <a:ext cx="8238874" cy="1404149"/>
          </a:xfrm>
          <a:prstGeom prst="rect">
            <a:avLst/>
          </a:prstGeom>
          <a:noFill/>
          <a:ln>
            <a:noFill/>
          </a:ln>
        </p:spPr>
      </p:pic>
      <p:sp>
        <p:nvSpPr>
          <p:cNvPr id="1036" name="Shape 1036"/>
          <p:cNvSpPr txBox="1"/>
          <p:nvPr/>
        </p:nvSpPr>
        <p:spPr>
          <a:xfrm>
            <a:off x="3074250" y="4566850"/>
            <a:ext cx="2310300" cy="363600"/>
          </a:xfrm>
          <a:prstGeom prst="rect">
            <a:avLst/>
          </a:prstGeom>
          <a:noFill/>
          <a:ln>
            <a:noFill/>
          </a:ln>
        </p:spPr>
        <p:txBody>
          <a:bodyPr anchorCtr="0" anchor="t" bIns="91425" lIns="91425" rIns="91425" tIns="91425">
            <a:noAutofit/>
          </a:bodyPr>
          <a:lstStyle/>
          <a:p>
            <a:pPr lvl="0" algn="ctr">
              <a:spcBef>
                <a:spcPts val="0"/>
              </a:spcBef>
              <a:buNone/>
            </a:pPr>
            <a:r>
              <a:rPr lang="en" sz="1200">
                <a:solidFill>
                  <a:srgbClr val="3C78D8"/>
                </a:solidFill>
              </a:rPr>
              <a:t>Code snippet from </a:t>
            </a:r>
            <a:r>
              <a:rPr lang="en" sz="1200">
                <a:solidFill>
                  <a:srgbClr val="3C78D8"/>
                </a:solidFill>
              </a:rPr>
              <a:t>archiveIt.py</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I’m not an application, I’m an archivist!</a:t>
            </a:r>
            <a:br>
              <a:rPr lang="en"/>
            </a:br>
            <a:r>
              <a:rPr lang="en"/>
              <a:t>Why should I care?</a:t>
            </a:r>
          </a:p>
        </p:txBody>
      </p:sp>
      <p:sp>
        <p:nvSpPr>
          <p:cNvPr id="162" name="Shape 162"/>
          <p:cNvSpPr txBox="1"/>
          <p:nvPr/>
        </p:nvSpPr>
        <p:spPr>
          <a:xfrm>
            <a:off x="398500" y="1297450"/>
            <a:ext cx="5338200" cy="62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63" name="Shape 163"/>
          <p:cNvSpPr txBox="1"/>
          <p:nvPr/>
        </p:nvSpPr>
        <p:spPr>
          <a:xfrm>
            <a:off x="407775" y="1808200"/>
            <a:ext cx="8377800" cy="2906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librarians and archivists with collection descriptions and/or collections themselves on the web, you probably </a:t>
            </a:r>
            <a:r>
              <a:rPr b="1" lang="en" sz="1800">
                <a:latin typeface="Trebuchet MS"/>
                <a:ea typeface="Trebuchet MS"/>
                <a:cs typeface="Trebuchet MS"/>
                <a:sym typeface="Trebuchet MS"/>
              </a:rPr>
              <a:t>do </a:t>
            </a:r>
            <a:r>
              <a:rPr lang="en" sz="1800">
                <a:latin typeface="Trebuchet MS"/>
                <a:ea typeface="Trebuchet MS"/>
                <a:cs typeface="Trebuchet MS"/>
                <a:sym typeface="Trebuchet MS"/>
              </a:rPr>
              <a:t>care about being able to </a:t>
            </a:r>
            <a:r>
              <a:rPr b="1" lang="en" sz="1800">
                <a:latin typeface="Trebuchet MS"/>
                <a:ea typeface="Trebuchet MS"/>
                <a:cs typeface="Trebuchet MS"/>
                <a:sym typeface="Trebuchet MS"/>
              </a:rPr>
              <a:t>access</a:t>
            </a:r>
            <a:r>
              <a:rPr lang="en" sz="1800">
                <a:latin typeface="Trebuchet MS"/>
                <a:ea typeface="Trebuchet MS"/>
                <a:cs typeface="Trebuchet MS"/>
                <a:sym typeface="Trebuchet MS"/>
              </a:rPr>
              <a:t> and </a:t>
            </a:r>
            <a:r>
              <a:rPr b="1" lang="en" sz="1800">
                <a:latin typeface="Trebuchet MS"/>
                <a:ea typeface="Trebuchet MS"/>
                <a:cs typeface="Trebuchet MS"/>
                <a:sym typeface="Trebuchet MS"/>
              </a:rPr>
              <a:t>meaningfully manipulate</a:t>
            </a:r>
            <a:r>
              <a:rPr lang="en" sz="1800">
                <a:latin typeface="Trebuchet MS"/>
                <a:ea typeface="Trebuchet MS"/>
                <a:cs typeface="Trebuchet MS"/>
                <a:sym typeface="Trebuchet MS"/>
              </a:rPr>
              <a:t> textual data on the web </a:t>
            </a:r>
            <a:r>
              <a:rPr b="1" lang="en" sz="1800">
                <a:latin typeface="Trebuchet MS"/>
                <a:ea typeface="Trebuchet MS"/>
                <a:cs typeface="Trebuchet MS"/>
                <a:sym typeface="Trebuchet MS"/>
              </a:rPr>
              <a:t>at scale</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In many of the exercises we will work through together today, </a:t>
            </a:r>
            <a:r>
              <a:rPr b="1" lang="en" sz="1800">
                <a:latin typeface="Trebuchet MS"/>
                <a:ea typeface="Trebuchet MS"/>
                <a:cs typeface="Trebuchet MS"/>
                <a:sym typeface="Trebuchet MS"/>
              </a:rPr>
              <a:t>you</a:t>
            </a:r>
            <a:r>
              <a:rPr lang="en" sz="1800">
                <a:latin typeface="Trebuchet MS"/>
                <a:ea typeface="Trebuchet MS"/>
                <a:cs typeface="Trebuchet MS"/>
                <a:sym typeface="Trebuchet MS"/>
              </a:rPr>
              <a:t> are, in fact, one of the “applications” interfacing with web-based data.</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0" name="Shape 1040"/>
        <p:cNvGrpSpPr/>
        <p:nvPr/>
      </p:nvGrpSpPr>
      <p:grpSpPr>
        <a:xfrm>
          <a:off x="0" y="0"/>
          <a:ext cx="0" cy="0"/>
          <a:chOff x="0" y="0"/>
          <a:chExt cx="0" cy="0"/>
        </a:xfrm>
      </p:grpSpPr>
      <p:sp>
        <p:nvSpPr>
          <p:cNvPr id="1041" name="Shape 104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42" name="Shape 1042"/>
          <p:cNvPicPr preferRelativeResize="0"/>
          <p:nvPr/>
        </p:nvPicPr>
        <p:blipFill>
          <a:blip r:embed="rId3">
            <a:alphaModFix/>
          </a:blip>
          <a:stretch>
            <a:fillRect/>
          </a:stretch>
        </p:blipFill>
        <p:spPr>
          <a:xfrm>
            <a:off x="7328600" y="208700"/>
            <a:ext cx="1615728" cy="1404150"/>
          </a:xfrm>
          <a:prstGeom prst="rect">
            <a:avLst/>
          </a:prstGeom>
          <a:noFill/>
          <a:ln>
            <a:noFill/>
          </a:ln>
        </p:spPr>
      </p:pic>
      <p:pic>
        <p:nvPicPr>
          <p:cNvPr id="1043" name="Shape 1043"/>
          <p:cNvPicPr preferRelativeResize="0"/>
          <p:nvPr/>
        </p:nvPicPr>
        <p:blipFill>
          <a:blip r:embed="rId4">
            <a:alphaModFix/>
          </a:blip>
          <a:stretch>
            <a:fillRect/>
          </a:stretch>
        </p:blipFill>
        <p:spPr>
          <a:xfrm>
            <a:off x="962200" y="1052825"/>
            <a:ext cx="5895775" cy="4090674"/>
          </a:xfrm>
          <a:prstGeom prst="rect">
            <a:avLst/>
          </a:prstGeom>
          <a:noFill/>
          <a:ln>
            <a:noFill/>
          </a:ln>
        </p:spPr>
      </p:pic>
      <p:sp>
        <p:nvSpPr>
          <p:cNvPr id="1044" name="Shape 1044"/>
          <p:cNvSpPr/>
          <p:nvPr/>
        </p:nvSpPr>
        <p:spPr>
          <a:xfrm>
            <a:off x="2928550" y="4522575"/>
            <a:ext cx="1615800" cy="1854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8" name="Shape 1048"/>
        <p:cNvGrpSpPr/>
        <p:nvPr/>
      </p:nvGrpSpPr>
      <p:grpSpPr>
        <a:xfrm>
          <a:off x="0" y="0"/>
          <a:ext cx="0" cy="0"/>
          <a:chOff x="0" y="0"/>
          <a:chExt cx="0" cy="0"/>
        </a:xfrm>
      </p:grpSpPr>
      <p:sp>
        <p:nvSpPr>
          <p:cNvPr id="1049" name="Shape 104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50" name="Shape 1050"/>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1051" name="Shape 1051"/>
          <p:cNvSpPr txBox="1"/>
          <p:nvPr/>
        </p:nvSpPr>
        <p:spPr>
          <a:xfrm>
            <a:off x="303300" y="1051175"/>
            <a:ext cx="5989500" cy="1046400"/>
          </a:xfrm>
          <a:prstGeom prst="rect">
            <a:avLst/>
          </a:prstGeom>
          <a:noFill/>
          <a:ln>
            <a:noFill/>
          </a:ln>
        </p:spPr>
        <p:txBody>
          <a:bodyPr anchorCtr="0" anchor="t" bIns="91425" lIns="91425" rIns="91425" tIns="91425">
            <a:noAutofit/>
          </a:bodyPr>
          <a:lstStyle/>
          <a:p>
            <a:pPr lvl="0">
              <a:spcBef>
                <a:spcPts val="0"/>
              </a:spcBef>
              <a:buNone/>
            </a:pPr>
            <a:r>
              <a:rPr lang="en"/>
              <a:t>Does </a:t>
            </a:r>
            <a:r>
              <a:rPr b="1" lang="en"/>
              <a:t>Archive-It</a:t>
            </a:r>
            <a:r>
              <a:rPr lang="en"/>
              <a:t> have an </a:t>
            </a:r>
            <a:r>
              <a:rPr b="1" lang="en"/>
              <a:t>API</a:t>
            </a:r>
            <a:r>
              <a:rPr lang="en"/>
              <a:t> we can use to access this information we’re seeing in our browsers?</a:t>
            </a:r>
          </a:p>
          <a:p>
            <a:pPr lvl="0">
              <a:spcBef>
                <a:spcPts val="0"/>
              </a:spcBef>
              <a:buNone/>
            </a:pPr>
            <a:r>
              <a:t/>
            </a:r>
            <a:endParaRPr/>
          </a:p>
          <a:p>
            <a:pPr lvl="0">
              <a:spcBef>
                <a:spcPts val="0"/>
              </a:spcBef>
              <a:buNone/>
            </a:pPr>
            <a:r>
              <a:rPr b="1" lang="en"/>
              <a:t>YES!</a:t>
            </a:r>
          </a:p>
        </p:txBody>
      </p:sp>
      <p:pic>
        <p:nvPicPr>
          <p:cNvPr id="1052" name="Shape 1052"/>
          <p:cNvPicPr preferRelativeResize="0"/>
          <p:nvPr/>
        </p:nvPicPr>
        <p:blipFill>
          <a:blip r:embed="rId4">
            <a:alphaModFix/>
          </a:blip>
          <a:stretch>
            <a:fillRect/>
          </a:stretch>
        </p:blipFill>
        <p:spPr>
          <a:xfrm>
            <a:off x="1286187" y="1612850"/>
            <a:ext cx="6571620" cy="3433873"/>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56" name="Shape 1056"/>
        <p:cNvGrpSpPr/>
        <p:nvPr/>
      </p:nvGrpSpPr>
      <p:grpSpPr>
        <a:xfrm>
          <a:off x="0" y="0"/>
          <a:ext cx="0" cy="0"/>
          <a:chOff x="0" y="0"/>
          <a:chExt cx="0" cy="0"/>
        </a:xfrm>
      </p:grpSpPr>
      <p:sp>
        <p:nvSpPr>
          <p:cNvPr id="1057" name="Shape 105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1058" name="Shape 1058"/>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1059" name="Shape 1059"/>
          <p:cNvSpPr txBox="1"/>
          <p:nvPr/>
        </p:nvSpPr>
        <p:spPr>
          <a:xfrm>
            <a:off x="3074250" y="4566850"/>
            <a:ext cx="2310300" cy="3636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C78D8"/>
                </a:solidFill>
              </a:rPr>
              <a:t>Code snippet from archiveIt.py</a:t>
            </a:r>
          </a:p>
        </p:txBody>
      </p:sp>
      <p:pic>
        <p:nvPicPr>
          <p:cNvPr id="1060" name="Shape 1060"/>
          <p:cNvPicPr preferRelativeResize="0"/>
          <p:nvPr/>
        </p:nvPicPr>
        <p:blipFill>
          <a:blip r:embed="rId4">
            <a:alphaModFix/>
          </a:blip>
          <a:stretch>
            <a:fillRect/>
          </a:stretch>
        </p:blipFill>
        <p:spPr>
          <a:xfrm>
            <a:off x="311700" y="3518508"/>
            <a:ext cx="8520598" cy="1105666"/>
          </a:xfrm>
          <a:prstGeom prst="rect">
            <a:avLst/>
          </a:prstGeom>
          <a:noFill/>
          <a:ln>
            <a:noFill/>
          </a:ln>
        </p:spPr>
      </p:pic>
      <p:sp>
        <p:nvSpPr>
          <p:cNvPr id="1061" name="Shape 1061"/>
          <p:cNvSpPr txBox="1"/>
          <p:nvPr/>
        </p:nvSpPr>
        <p:spPr>
          <a:xfrm>
            <a:off x="311700" y="1749475"/>
            <a:ext cx="7852200" cy="900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With the right amount of trial and error, we can also get information about our Archive-It holdings out of the Archive-It API with a </a:t>
            </a:r>
            <a:r>
              <a:rPr b="1" lang="en"/>
              <a:t>Python script</a:t>
            </a:r>
            <a:r>
              <a:rPr lang="en"/>
              <a:t> as well!</a:t>
            </a:r>
          </a:p>
          <a:p>
            <a:pPr lvl="0" rtl="0">
              <a:lnSpc>
                <a:spcPct val="115000"/>
              </a:lnSpc>
              <a:spcBef>
                <a:spcPts val="0"/>
              </a:spcBef>
              <a:buNone/>
            </a:pPr>
            <a:r>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65" name="Shape 1065"/>
        <p:cNvGrpSpPr/>
        <p:nvPr/>
      </p:nvGrpSpPr>
      <p:grpSpPr>
        <a:xfrm>
          <a:off x="0" y="0"/>
          <a:ext cx="0" cy="0"/>
          <a:chOff x="0" y="0"/>
          <a:chExt cx="0" cy="0"/>
        </a:xfrm>
      </p:grpSpPr>
      <p:sp>
        <p:nvSpPr>
          <p:cNvPr id="1066" name="Shape 1066"/>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1067" name="Shape 1067"/>
          <p:cNvSpPr txBox="1"/>
          <p:nvPr/>
        </p:nvSpPr>
        <p:spPr>
          <a:xfrm>
            <a:off x="240950" y="914400"/>
            <a:ext cx="8294400" cy="18186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Terminal/Cygwin run </a:t>
            </a:r>
            <a:r>
              <a:rPr lang="en">
                <a:highlight>
                  <a:srgbClr val="D0E0E3"/>
                </a:highlight>
                <a:latin typeface="Consolas"/>
                <a:ea typeface="Consolas"/>
                <a:cs typeface="Consolas"/>
                <a:sym typeface="Consolas"/>
              </a:rPr>
              <a:t>python archiveIt.py</a:t>
            </a:r>
            <a:r>
              <a:rPr lang="en" sz="1800">
                <a:solidFill>
                  <a:schemeClr val="dk2"/>
                </a:solidFill>
                <a:latin typeface="Trebuchet MS"/>
                <a:ea typeface="Trebuchet MS"/>
                <a:cs typeface="Trebuchet MS"/>
                <a:sym typeface="Trebuchet MS"/>
              </a:rPr>
              <a:t> and let’s see what happens!</a:t>
            </a:r>
          </a:p>
          <a:p>
            <a:pPr lvl="0" rtl="0">
              <a:lnSpc>
                <a:spcPct val="115000"/>
              </a:lnSpc>
              <a:spcBef>
                <a:spcPts val="0"/>
              </a:spcBef>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check out that </a:t>
            </a:r>
            <a:r>
              <a:rPr lang="en" sz="1800">
                <a:solidFill>
                  <a:schemeClr val="dk2"/>
                </a:solidFill>
              </a:rPr>
              <a:t>“Records of the Johns Hopkins University Library” resource record once again.</a:t>
            </a:r>
          </a:p>
        </p:txBody>
      </p:sp>
      <p:pic>
        <p:nvPicPr>
          <p:cNvPr id="1068" name="Shape 1068"/>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1069" name="Shape 1069"/>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1070" name="Shape 1070"/>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74" name="Shape 1074"/>
        <p:cNvGrpSpPr/>
        <p:nvPr/>
      </p:nvGrpSpPr>
      <p:grpSpPr>
        <a:xfrm>
          <a:off x="0" y="0"/>
          <a:ext cx="0" cy="0"/>
          <a:chOff x="0" y="0"/>
          <a:chExt cx="0" cy="0"/>
        </a:xfrm>
      </p:grpSpPr>
      <p:sp>
        <p:nvSpPr>
          <p:cNvPr id="1075" name="Shape 1075"/>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User stories</a:t>
            </a: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9" name="Shape 1079"/>
        <p:cNvGrpSpPr/>
        <p:nvPr/>
      </p:nvGrpSpPr>
      <p:grpSpPr>
        <a:xfrm>
          <a:off x="0" y="0"/>
          <a:ext cx="0" cy="0"/>
          <a:chOff x="0" y="0"/>
          <a:chExt cx="0" cy="0"/>
        </a:xfrm>
      </p:grpSpPr>
      <p:sp>
        <p:nvSpPr>
          <p:cNvPr id="1080" name="Shape 1080"/>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a:spcBef>
                <a:spcPts val="0"/>
              </a:spcBef>
              <a:buNone/>
            </a:pPr>
            <a:r>
              <a:rPr lang="en">
                <a:solidFill>
                  <a:srgbClr val="FFFFFF"/>
                </a:solidFill>
              </a:rPr>
              <a:t>Can the API create reports?</a:t>
            </a:r>
          </a:p>
        </p:txBody>
      </p:sp>
      <p:sp>
        <p:nvSpPr>
          <p:cNvPr id="1081" name="Shape 1081"/>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Char char="●"/>
            </a:pPr>
            <a:r>
              <a:rPr lang="en">
                <a:latin typeface="Trebuchet MS"/>
                <a:ea typeface="Trebuchet MS"/>
                <a:cs typeface="Trebuchet MS"/>
                <a:sym typeface="Trebuchet MS"/>
              </a:rPr>
              <a:t>Yes… but an API is the wrong tool for reporting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Like using a jack-hammer indoors: yes it will work, but it will be more effort with the wrong tool</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For AS users in particular:</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Wait for reporting to improve, because it will</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But in the meantime (or for more customized reporting) we suggest connecting AS to MS Access. </a:t>
            </a:r>
            <a:r>
              <a:rPr lang="en">
                <a:solidFill>
                  <a:srgbClr val="222222"/>
                </a:solidFill>
                <a:latin typeface="Trebuchet MS"/>
                <a:ea typeface="Trebuchet MS"/>
                <a:cs typeface="Trebuchet MS"/>
                <a:sym typeface="Trebuchet MS"/>
              </a:rPr>
              <a:t>If you don’t know Access, it’s easier to learn that than learning to script just for reports.</a:t>
            </a:r>
          </a:p>
          <a:p>
            <a:pPr indent="-228600" lvl="2" marL="1371600" rtl="0">
              <a:lnSpc>
                <a:spcPct val="115000"/>
              </a:lnSpc>
              <a:spcBef>
                <a:spcPts val="0"/>
              </a:spcBef>
              <a:buClr>
                <a:srgbClr val="222222"/>
              </a:buClr>
              <a:buFont typeface="Trebuchet MS"/>
              <a:buChar char="■"/>
            </a:pPr>
            <a:r>
              <a:rPr lang="en">
                <a:solidFill>
                  <a:srgbClr val="222222"/>
                </a:solidFill>
                <a:latin typeface="Trebuchet MS"/>
                <a:ea typeface="Trebuchet MS"/>
                <a:cs typeface="Trebuchet MS"/>
                <a:sym typeface="Trebuchet MS"/>
              </a:rPr>
              <a:t>You can find explanatory slides in the workshop GitHub &gt; additional resources</a:t>
            </a:r>
          </a:p>
          <a:p>
            <a:pPr indent="-228600" lvl="2" marL="1371600" rtl="0">
              <a:lnSpc>
                <a:spcPct val="115000"/>
              </a:lnSpc>
              <a:spcBef>
                <a:spcPts val="0"/>
              </a:spcBef>
              <a:buFont typeface="Trebuchet MS"/>
              <a:buChar char="■"/>
            </a:pPr>
            <a:r>
              <a:rPr lang="en">
                <a:latin typeface="Trebuchet MS"/>
                <a:ea typeface="Trebuchet MS"/>
                <a:cs typeface="Trebuchet MS"/>
                <a:sym typeface="Trebuchet MS"/>
              </a:rPr>
              <a:t>Credit to </a:t>
            </a:r>
            <a:r>
              <a:rPr lang="en">
                <a:latin typeface="Trebuchet MS"/>
                <a:ea typeface="Trebuchet MS"/>
                <a:cs typeface="Trebuchet MS"/>
                <a:sym typeface="Trebuchet MS"/>
              </a:rPr>
              <a:t>Nancy Enneking, </a:t>
            </a:r>
            <a:r>
              <a:rPr lang="en">
                <a:highlight>
                  <a:srgbClr val="FFFFFF"/>
                </a:highlight>
                <a:latin typeface="Trebuchet MS"/>
                <a:ea typeface="Trebuchet MS"/>
                <a:cs typeface="Trebuchet MS"/>
                <a:sym typeface="Trebuchet MS"/>
              </a:rPr>
              <a:t>Head of Institutional Records at the Getty and </a:t>
            </a:r>
            <a:r>
              <a:rPr lang="en">
                <a:solidFill>
                  <a:srgbClr val="222222"/>
                </a:solidFill>
                <a:highlight>
                  <a:srgbClr val="FFFFFF"/>
                </a:highlight>
                <a:latin typeface="Trebuchet MS"/>
                <a:ea typeface="Trebuchet MS"/>
                <a:cs typeface="Trebuchet MS"/>
                <a:sym typeface="Trebuchet MS"/>
              </a:rPr>
              <a:t>Celia Caust-Ellenbogen, Friends Historical Library of Swarthmore College for the method</a:t>
            </a: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5" name="Shape 1085"/>
        <p:cNvGrpSpPr/>
        <p:nvPr/>
      </p:nvGrpSpPr>
      <p:grpSpPr>
        <a:xfrm>
          <a:off x="0" y="0"/>
          <a:ext cx="0" cy="0"/>
          <a:chOff x="0" y="0"/>
          <a:chExt cx="0" cy="0"/>
        </a:xfrm>
      </p:grpSpPr>
      <p:sp>
        <p:nvSpPr>
          <p:cNvPr id="1086" name="Shape 1086"/>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Can APIs improve my agent records?</a:t>
            </a:r>
          </a:p>
        </p:txBody>
      </p:sp>
      <p:sp>
        <p:nvSpPr>
          <p:cNvPr id="1087" name="Shape 1087"/>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Yes!</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Hopkins made changes to </a:t>
            </a:r>
            <a:r>
              <a:rPr b="1" lang="en" sz="1800">
                <a:latin typeface="Trebuchet MS"/>
                <a:ea typeface="Trebuchet MS"/>
                <a:cs typeface="Trebuchet MS"/>
                <a:sym typeface="Trebuchet MS"/>
              </a:rPr>
              <a:t>almost all</a:t>
            </a:r>
            <a:r>
              <a:rPr lang="en" sz="1800">
                <a:latin typeface="Trebuchet MS"/>
                <a:ea typeface="Trebuchet MS"/>
                <a:cs typeface="Trebuchet MS"/>
                <a:sym typeface="Trebuchet MS"/>
              </a:rPr>
              <a:t> of our Agent and Subject records through the API</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We added VIAF </a:t>
            </a:r>
            <a:r>
              <a:rPr b="1" lang="en" sz="1800">
                <a:latin typeface="Trebuchet MS"/>
                <a:ea typeface="Trebuchet MS"/>
                <a:cs typeface="Trebuchet MS"/>
                <a:sym typeface="Trebuchet MS"/>
              </a:rPr>
              <a:t>ids</a:t>
            </a:r>
            <a:r>
              <a:rPr lang="en" sz="1800">
                <a:latin typeface="Trebuchet MS"/>
                <a:ea typeface="Trebuchet MS"/>
                <a:cs typeface="Trebuchet MS"/>
                <a:sym typeface="Trebuchet MS"/>
              </a:rPr>
              <a:t> to Agents and converted LCSH to FAST</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You already have improved Corporate Names from earlier</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Let’s put those to work!</a:t>
            </a: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1091" name="Shape 1091"/>
        <p:cNvGrpSpPr/>
        <p:nvPr/>
      </p:nvGrpSpPr>
      <p:grpSpPr>
        <a:xfrm>
          <a:off x="0" y="0"/>
          <a:ext cx="0" cy="0"/>
          <a:chOff x="0" y="0"/>
          <a:chExt cx="0" cy="0"/>
        </a:xfrm>
      </p:grpSpPr>
      <p:sp>
        <p:nvSpPr>
          <p:cNvPr id="1092" name="Shape 109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with script - VIAF</a:t>
            </a: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6" name="Shape 1096"/>
        <p:cNvGrpSpPr/>
        <p:nvPr/>
      </p:nvGrpSpPr>
      <p:grpSpPr>
        <a:xfrm>
          <a:off x="0" y="0"/>
          <a:ext cx="0" cy="0"/>
          <a:chOff x="0" y="0"/>
          <a:chExt cx="0" cy="0"/>
        </a:xfrm>
      </p:grpSpPr>
      <p:sp>
        <p:nvSpPr>
          <p:cNvPr id="1097" name="Shape 1097"/>
          <p:cNvSpPr txBox="1"/>
          <p:nvPr/>
        </p:nvSpPr>
        <p:spPr>
          <a:xfrm>
            <a:off x="548100" y="4404900"/>
            <a:ext cx="8047800" cy="639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Way back during the Chronicling America exercise, we showed you how to convert JSON to CSV...</a:t>
            </a:r>
          </a:p>
        </p:txBody>
      </p:sp>
      <p:sp>
        <p:nvSpPr>
          <p:cNvPr id="1098" name="Shape 1098"/>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descr="chronamer.png" id="1099" name="Shape 1099"/>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1100" name="Shape 1100"/>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1101" name="Shape 1101"/>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5" name="Shape 1105"/>
        <p:cNvGrpSpPr/>
        <p:nvPr/>
      </p:nvGrpSpPr>
      <p:grpSpPr>
        <a:xfrm>
          <a:off x="0" y="0"/>
          <a:ext cx="0" cy="0"/>
          <a:chOff x="0" y="0"/>
          <a:chExt cx="0" cy="0"/>
        </a:xfrm>
      </p:grpSpPr>
      <p:pic>
        <p:nvPicPr>
          <p:cNvPr id="1106" name="Shape 1106"/>
          <p:cNvPicPr preferRelativeResize="0"/>
          <p:nvPr/>
        </p:nvPicPr>
        <p:blipFill>
          <a:blip r:embed="rId3">
            <a:alphaModFix/>
          </a:blip>
          <a:stretch>
            <a:fillRect/>
          </a:stretch>
        </p:blipFill>
        <p:spPr>
          <a:xfrm>
            <a:off x="311700" y="1463937"/>
            <a:ext cx="5205324" cy="2544724"/>
          </a:xfrm>
          <a:prstGeom prst="rect">
            <a:avLst/>
          </a:prstGeom>
          <a:noFill/>
          <a:ln>
            <a:noFill/>
          </a:ln>
        </p:spPr>
      </p:pic>
      <p:sp>
        <p:nvSpPr>
          <p:cNvPr id="1107" name="Shape 1107"/>
          <p:cNvSpPr/>
          <p:nvPr/>
        </p:nvSpPr>
        <p:spPr>
          <a:xfrm rot="10800000">
            <a:off x="5581475" y="822725"/>
            <a:ext cx="1003200" cy="37515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108" name="Shape 1108"/>
          <p:cNvSpPr txBox="1"/>
          <p:nvPr/>
        </p:nvSpPr>
        <p:spPr>
          <a:xfrm>
            <a:off x="311700" y="4106525"/>
            <a:ext cx="5582400" cy="772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...well, we can also convert a csv (like the file that resulted from running </a:t>
            </a:r>
            <a:r>
              <a:rPr lang="en">
                <a:solidFill>
                  <a:schemeClr val="dk2"/>
                </a:solidFill>
                <a:highlight>
                  <a:srgbClr val="D0E0E3"/>
                </a:highlight>
                <a:latin typeface="Consolas"/>
                <a:ea typeface="Consolas"/>
                <a:cs typeface="Consolas"/>
                <a:sym typeface="Consolas"/>
              </a:rPr>
              <a:t>python viafReconciliationCorporate.py</a:t>
            </a:r>
            <a:r>
              <a:rPr lang="en">
                <a:latin typeface="Trebuchet MS"/>
                <a:ea typeface="Trebuchet MS"/>
                <a:cs typeface="Trebuchet MS"/>
                <a:sym typeface="Trebuchet MS"/>
              </a:rPr>
              <a:t>)  to JSON!  And ArchivesSpace likes eating JSON!</a:t>
            </a:r>
          </a:p>
        </p:txBody>
      </p:sp>
      <p:sp>
        <p:nvSpPr>
          <p:cNvPr id="1109" name="Shape 1109"/>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pic>
        <p:nvPicPr>
          <p:cNvPr id="1110" name="Shape 1110"/>
          <p:cNvPicPr preferRelativeResize="0"/>
          <p:nvPr/>
        </p:nvPicPr>
        <p:blipFill>
          <a:blip r:embed="rId4">
            <a:alphaModFix/>
          </a:blip>
          <a:stretch>
            <a:fillRect/>
          </a:stretch>
        </p:blipFill>
        <p:spPr>
          <a:xfrm>
            <a:off x="6437725" y="860537"/>
            <a:ext cx="1188474" cy="3751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169" name="Shape 169"/>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170" name="Shape 170"/>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171" name="Shape 171"/>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2" name="Shape 172"/>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73" name="Shape 173"/>
          <p:cNvSpPr txBox="1"/>
          <p:nvPr/>
        </p:nvSpPr>
        <p:spPr>
          <a:xfrm>
            <a:off x="647300" y="2249900"/>
            <a:ext cx="1677300" cy="22203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JSON</a:t>
            </a:r>
          </a:p>
          <a:p>
            <a:pPr lvl="0" rtl="0" algn="ctr">
              <a:spcBef>
                <a:spcPts val="0"/>
              </a:spcBef>
              <a:buNone/>
            </a:pPr>
            <a:r>
              <a:rPr lang="en">
                <a:latin typeface="Trebuchet MS"/>
                <a:ea typeface="Trebuchet MS"/>
                <a:cs typeface="Trebuchet MS"/>
                <a:sym typeface="Trebuchet MS"/>
              </a:rPr>
              <a:t>MARC21</a:t>
            </a:r>
          </a:p>
          <a:p>
            <a:pPr lvl="0" rtl="0" algn="ctr">
              <a:spcBef>
                <a:spcPts val="0"/>
              </a:spcBef>
              <a:buNone/>
            </a:pPr>
            <a:r>
              <a:rPr lang="en">
                <a:latin typeface="Trebuchet MS"/>
                <a:ea typeface="Trebuchet MS"/>
                <a:cs typeface="Trebuchet MS"/>
                <a:sym typeface="Trebuchet MS"/>
              </a:rPr>
              <a:t>Any standardized data</a:t>
            </a:r>
          </a:p>
          <a:p>
            <a:pPr lvl="0" rtl="0">
              <a:spcBef>
                <a:spcPts val="0"/>
              </a:spcBef>
              <a:buNone/>
            </a:pPr>
            <a:r>
              <a:t/>
            </a:r>
            <a:endParaRPr>
              <a:latin typeface="Trebuchet MS"/>
              <a:ea typeface="Trebuchet MS"/>
              <a:cs typeface="Trebuchet MS"/>
              <a:sym typeface="Trebuchet MS"/>
            </a:endParaRPr>
          </a:p>
        </p:txBody>
      </p:sp>
      <p:sp>
        <p:nvSpPr>
          <p:cNvPr id="174" name="Shape 174"/>
          <p:cNvSpPr txBox="1"/>
          <p:nvPr/>
        </p:nvSpPr>
        <p:spPr>
          <a:xfrm>
            <a:off x="3466125" y="2138550"/>
            <a:ext cx="2380200" cy="2387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Access</a:t>
            </a:r>
          </a:p>
          <a:p>
            <a:pPr lvl="0" rtl="0" algn="ctr">
              <a:spcBef>
                <a:spcPts val="0"/>
              </a:spcBef>
              <a:buNone/>
            </a:pPr>
            <a:r>
              <a:rPr lang="en">
                <a:latin typeface="Trebuchet MS"/>
                <a:ea typeface="Trebuchet MS"/>
                <a:cs typeface="Trebuchet MS"/>
                <a:sym typeface="Trebuchet MS"/>
              </a:rPr>
              <a:t>OpenRefine</a:t>
            </a:r>
          </a:p>
          <a:p>
            <a:pPr lvl="0" rtl="0" algn="ctr">
              <a:spcBef>
                <a:spcPts val="0"/>
              </a:spcBef>
              <a:buNone/>
            </a:pPr>
            <a:r>
              <a:rPr lang="en">
                <a:latin typeface="Trebuchet MS"/>
                <a:ea typeface="Trebuchet MS"/>
                <a:cs typeface="Trebuchet MS"/>
                <a:sym typeface="Trebuchet MS"/>
              </a:rPr>
              <a:t>XSLT</a:t>
            </a:r>
          </a:p>
          <a:p>
            <a:pPr lvl="0" rtl="0" algn="ctr">
              <a:spcBef>
                <a:spcPts val="0"/>
              </a:spcBef>
              <a:buNone/>
            </a:pPr>
            <a:r>
              <a:rPr lang="en">
                <a:latin typeface="Trebuchet MS"/>
                <a:ea typeface="Trebuchet MS"/>
                <a:cs typeface="Trebuchet MS"/>
                <a:sym typeface="Trebuchet MS"/>
              </a:rPr>
              <a:t>Custom script (your choice)</a:t>
            </a:r>
          </a:p>
          <a:p>
            <a:pPr lvl="0" rtl="0" algn="ctr">
              <a:spcBef>
                <a:spcPts val="0"/>
              </a:spcBef>
              <a:buNone/>
            </a:pPr>
            <a:r>
              <a:rPr lang="en">
                <a:latin typeface="Trebuchet MS"/>
                <a:ea typeface="Trebuchet MS"/>
                <a:cs typeface="Trebuchet MS"/>
                <a:sym typeface="Trebuchet MS"/>
              </a:rPr>
              <a:t>Find and Replace</a:t>
            </a:r>
          </a:p>
          <a:p>
            <a:pPr lvl="0" rtl="0" algn="ctr">
              <a:spcBef>
                <a:spcPts val="0"/>
              </a:spcBef>
              <a:buNone/>
            </a:pPr>
            <a:r>
              <a:rPr lang="en">
                <a:latin typeface="Trebuchet MS"/>
                <a:ea typeface="Trebuchet MS"/>
                <a:cs typeface="Trebuchet MS"/>
                <a:sym typeface="Trebuchet MS"/>
              </a:rPr>
              <a:t>Hand encoding, copy and pasting, glue and popsicle sticks, </a:t>
            </a:r>
            <a:r>
              <a:rPr i="1" lang="en">
                <a:latin typeface="Trebuchet MS"/>
                <a:ea typeface="Trebuchet MS"/>
                <a:cs typeface="Trebuchet MS"/>
                <a:sym typeface="Trebuchet MS"/>
              </a:rPr>
              <a:t>whatever it takes!</a:t>
            </a:r>
          </a:p>
        </p:txBody>
      </p:sp>
      <p:sp>
        <p:nvSpPr>
          <p:cNvPr id="175" name="Shape 175"/>
          <p:cNvSpPr txBox="1"/>
          <p:nvPr/>
        </p:nvSpPr>
        <p:spPr>
          <a:xfrm>
            <a:off x="6826700" y="2152475"/>
            <a:ext cx="1915200" cy="19140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*needle coming off the record*</a:t>
            </a:r>
          </a:p>
          <a:p>
            <a:pPr lvl="0" rtl="0" algn="ctr">
              <a:spcBef>
                <a:spcPts val="0"/>
              </a:spcBef>
              <a:buNone/>
            </a:pPr>
            <a:r>
              <a:t/>
            </a:r>
            <a:endParaRPr>
              <a:latin typeface="Trebuchet MS"/>
              <a:ea typeface="Trebuchet MS"/>
              <a:cs typeface="Trebuchet MS"/>
              <a:sym typeface="Trebuchet MS"/>
            </a:endParaRPr>
          </a:p>
          <a:p>
            <a:pPr lvl="0" rtl="0" algn="ctr">
              <a:spcBef>
                <a:spcPts val="0"/>
              </a:spcBef>
              <a:buNone/>
            </a:pPr>
            <a:r>
              <a:rPr lang="en">
                <a:latin typeface="Trebuchet MS"/>
                <a:ea typeface="Trebuchet MS"/>
                <a:cs typeface="Trebuchet MS"/>
                <a:sym typeface="Trebuchet MS"/>
              </a:rPr>
              <a:t>This is the tough part.</a:t>
            </a:r>
          </a:p>
        </p:txBody>
      </p:sp>
      <p:sp>
        <p:nvSpPr>
          <p:cNvPr id="176" name="Shape 176"/>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4" name="Shape 1114"/>
        <p:cNvGrpSpPr/>
        <p:nvPr/>
      </p:nvGrpSpPr>
      <p:grpSpPr>
        <a:xfrm>
          <a:off x="0" y="0"/>
          <a:ext cx="0" cy="0"/>
          <a:chOff x="0" y="0"/>
          <a:chExt cx="0" cy="0"/>
        </a:xfrm>
      </p:grpSpPr>
      <p:sp>
        <p:nvSpPr>
          <p:cNvPr id="1115" name="Shape 1115"/>
          <p:cNvSpPr txBox="1"/>
          <p:nvPr/>
        </p:nvSpPr>
        <p:spPr>
          <a:xfrm>
            <a:off x="557075" y="1051525"/>
            <a:ext cx="8063700" cy="3765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Before posting these VIAF corporate entities into ArchivesSpace, we must first add VIAF as a valid </a:t>
            </a:r>
            <a:r>
              <a:rPr b="1" lang="en" sz="1800">
                <a:latin typeface="Trebuchet MS"/>
                <a:ea typeface="Trebuchet MS"/>
                <a:cs typeface="Trebuchet MS"/>
                <a:sym typeface="Trebuchet MS"/>
              </a:rPr>
              <a:t>“name source”</a:t>
            </a:r>
            <a:r>
              <a:rPr lang="en" sz="1800">
                <a:latin typeface="Trebuchet MS"/>
                <a:ea typeface="Trebuchet MS"/>
                <a:cs typeface="Trebuchet MS"/>
                <a:sym typeface="Trebuchet MS"/>
              </a:rPr>
              <a:t> in ArchivesSpace</a:t>
            </a:r>
          </a:p>
          <a:p>
            <a:pPr lvl="0">
              <a:spcBef>
                <a:spcPts val="0"/>
              </a:spcBef>
              <a:buNone/>
            </a:pPr>
            <a:r>
              <a:t/>
            </a:r>
            <a:endParaRPr sz="1800">
              <a:latin typeface="Trebuchet MS"/>
              <a:ea typeface="Trebuchet MS"/>
              <a:cs typeface="Trebuchet MS"/>
              <a:sym typeface="Trebuchet MS"/>
            </a:endParaRP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Go to the ArchivesSpace staff interface at: </a:t>
            </a:r>
            <a:r>
              <a:rPr lang="en" sz="1800" u="sng">
                <a:solidFill>
                  <a:schemeClr val="hlink"/>
                </a:solidFill>
                <a:latin typeface="Trebuchet MS"/>
                <a:ea typeface="Trebuchet MS"/>
                <a:cs typeface="Trebuchet MS"/>
                <a:sym typeface="Trebuchet MS"/>
                <a:hlinkClick r:id="rId3"/>
              </a:rPr>
              <a:t>http://localhost:8080</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top right select “System &gt; Manage Controlled Value Lists”</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drop-down you’re provided, select “Name Source (name_source)”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middle right click “Create Value”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Name this value “viaf”</a:t>
            </a:r>
          </a:p>
          <a:p>
            <a:pPr indent="-228600" lvl="1" marL="914400" rtl="0">
              <a:lnSpc>
                <a:spcPct val="115000"/>
              </a:lnSpc>
              <a:spcBef>
                <a:spcPts val="0"/>
              </a:spcBef>
              <a:buFont typeface="Trebuchet MS"/>
              <a:buAutoNum type="alphaLcPeriod"/>
            </a:pPr>
            <a:r>
              <a:rPr lang="en">
                <a:latin typeface="Trebuchet MS"/>
                <a:ea typeface="Trebuchet MS"/>
                <a:cs typeface="Trebuchet MS"/>
                <a:sym typeface="Trebuchet MS"/>
              </a:rPr>
              <a:t>Note: The punctuation here is important since it must match what is in our Python script.  All lowercase, no spaces.</a:t>
            </a:r>
          </a:p>
          <a:p>
            <a:pPr indent="-342900" lvl="0" marL="457200">
              <a:lnSpc>
                <a:spcPct val="115000"/>
              </a:lnSpc>
              <a:spcBef>
                <a:spcPts val="0"/>
              </a:spcBef>
              <a:buSzPct val="100000"/>
              <a:buFont typeface="Trebuchet MS"/>
              <a:buAutoNum type="arabicPeriod"/>
            </a:pPr>
            <a:r>
              <a:rPr lang="en" sz="1800">
                <a:latin typeface="Trebuchet MS"/>
                <a:ea typeface="Trebuchet MS"/>
                <a:cs typeface="Trebuchet MS"/>
                <a:sym typeface="Trebuchet MS"/>
              </a:rPr>
              <a:t>Click “Create Value”</a:t>
            </a:r>
          </a:p>
        </p:txBody>
      </p:sp>
      <p:sp>
        <p:nvSpPr>
          <p:cNvPr id="1116" name="Shape 1116"/>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0" name="Shape 1120"/>
        <p:cNvGrpSpPr/>
        <p:nvPr/>
      </p:nvGrpSpPr>
      <p:grpSpPr>
        <a:xfrm>
          <a:off x="0" y="0"/>
          <a:ext cx="0" cy="0"/>
          <a:chOff x="0" y="0"/>
          <a:chExt cx="0" cy="0"/>
        </a:xfrm>
      </p:grpSpPr>
      <p:sp>
        <p:nvSpPr>
          <p:cNvPr id="1121" name="Shape 1121"/>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chemeClr val="dk2"/>
                </a:solidFill>
                <a:latin typeface="Trebuchet MS"/>
                <a:ea typeface="Trebuchet MS"/>
                <a:cs typeface="Trebuchet MS"/>
                <a:sym typeface="Trebuchet MS"/>
              </a:rPr>
              <a:t>With the VIAF </a:t>
            </a:r>
            <a:r>
              <a:rPr b="1" lang="en" sz="1800">
                <a:solidFill>
                  <a:schemeClr val="dk2"/>
                </a:solidFill>
                <a:latin typeface="Trebuchet MS"/>
                <a:ea typeface="Trebuchet MS"/>
                <a:cs typeface="Trebuchet MS"/>
                <a:sym typeface="Trebuchet MS"/>
              </a:rPr>
              <a:t>name source added</a:t>
            </a:r>
            <a:r>
              <a:rPr lang="en" sz="1800">
                <a:solidFill>
                  <a:schemeClr val="dk2"/>
                </a:solidFill>
                <a:latin typeface="Trebuchet MS"/>
                <a:ea typeface="Trebuchet MS"/>
                <a:cs typeface="Trebuchet MS"/>
                <a:sym typeface="Trebuchet MS"/>
              </a:rPr>
              <a:t> to ArchivesSpace, next:</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Confirm you still have a file called “viafCorporateResults.csv” in your MARAC_API_Workshop directory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within the MARAC_API_Workshop directory in Terminal/Cygwin execute </a:t>
            </a:r>
            <a:r>
              <a:rPr lang="en">
                <a:highlight>
                  <a:srgbClr val="D0E0E3"/>
                </a:highlight>
                <a:latin typeface="Consolas"/>
                <a:ea typeface="Consolas"/>
                <a:cs typeface="Consolas"/>
                <a:sym typeface="Consolas"/>
              </a:rPr>
              <a:t>python </a:t>
            </a:r>
            <a:r>
              <a:rPr lang="en">
                <a:highlight>
                  <a:srgbClr val="D0E0E3"/>
                </a:highlight>
                <a:latin typeface="Consolas"/>
                <a:ea typeface="Consolas"/>
                <a:cs typeface="Consolas"/>
                <a:sym typeface="Consolas"/>
              </a:rPr>
              <a:t>postVIAFOrganizations</a:t>
            </a:r>
            <a:r>
              <a:rPr lang="en">
                <a:highlight>
                  <a:srgbClr val="D0E0E3"/>
                </a:highlight>
                <a:latin typeface="Consolas"/>
                <a:ea typeface="Consolas"/>
                <a:cs typeface="Consolas"/>
                <a:sym typeface="Consolas"/>
              </a:rPr>
              <a:t>.py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back to the ArchivesSpace staff interface at: </a:t>
            </a:r>
            <a:r>
              <a:rPr lang="en" sz="1800" u="sng">
                <a:solidFill>
                  <a:schemeClr val="hlink"/>
                </a:solidFill>
                <a:latin typeface="Trebuchet MS"/>
                <a:ea typeface="Trebuchet MS"/>
                <a:cs typeface="Trebuchet MS"/>
                <a:sym typeface="Trebuchet MS"/>
                <a:hlinkClick r:id="rId3"/>
              </a:rPr>
              <a:t>http://localhost:808</a:t>
            </a:r>
            <a:r>
              <a:rPr lang="en" sz="1800" u="sng">
                <a:solidFill>
                  <a:schemeClr val="hlink"/>
                </a:solidFill>
                <a:latin typeface="Trebuchet MS"/>
                <a:ea typeface="Trebuchet MS"/>
                <a:cs typeface="Trebuchet MS"/>
                <a:sym typeface="Trebuchet MS"/>
              </a:rPr>
              <a:t>0</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the top left click “Browse &gt; Agents”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Voila!</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1122" name="Shape 1122"/>
          <p:cNvSpPr txBox="1"/>
          <p:nvPr>
            <p:ph type="title"/>
          </p:nvPr>
        </p:nvSpPr>
        <p:spPr>
          <a:xfrm>
            <a:off x="311700" y="4115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Post from a CSV - VIAF</a:t>
            </a: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74EA7"/>
        </a:solidFill>
      </p:bgPr>
    </p:bg>
    <p:spTree>
      <p:nvGrpSpPr>
        <p:cNvPr id="1126" name="Shape 1126"/>
        <p:cNvGrpSpPr/>
        <p:nvPr/>
      </p:nvGrpSpPr>
      <p:grpSpPr>
        <a:xfrm>
          <a:off x="0" y="0"/>
          <a:ext cx="0" cy="0"/>
          <a:chOff x="0" y="0"/>
          <a:chExt cx="0" cy="0"/>
        </a:xfrm>
      </p:grpSpPr>
      <p:sp>
        <p:nvSpPr>
          <p:cNvPr id="1127" name="Shape 112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Icing and Advice</a:t>
            </a: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1" name="Shape 1131"/>
        <p:cNvGrpSpPr/>
        <p:nvPr/>
      </p:nvGrpSpPr>
      <p:grpSpPr>
        <a:xfrm>
          <a:off x="0" y="0"/>
          <a:ext cx="0" cy="0"/>
          <a:chOff x="0" y="0"/>
          <a:chExt cx="0" cy="0"/>
        </a:xfrm>
      </p:grpSpPr>
      <p:pic>
        <p:nvPicPr>
          <p:cNvPr id="1132" name="Shape 1132"/>
          <p:cNvPicPr preferRelativeResize="0"/>
          <p:nvPr/>
        </p:nvPicPr>
        <p:blipFill>
          <a:blip r:embed="rId3">
            <a:alphaModFix/>
          </a:blip>
          <a:stretch>
            <a:fillRect/>
          </a:stretch>
        </p:blipFill>
        <p:spPr>
          <a:xfrm>
            <a:off x="303300" y="1543350"/>
            <a:ext cx="4362450" cy="2886075"/>
          </a:xfrm>
          <a:prstGeom prst="rect">
            <a:avLst/>
          </a:prstGeom>
          <a:noFill/>
          <a:ln>
            <a:noFill/>
          </a:ln>
        </p:spPr>
      </p:pic>
      <p:sp>
        <p:nvSpPr>
          <p:cNvPr id="1133" name="Shape 1133"/>
          <p:cNvSpPr txBox="1"/>
          <p:nvPr/>
        </p:nvSpPr>
        <p:spPr>
          <a:xfrm>
            <a:off x="309200" y="1045925"/>
            <a:ext cx="6380100" cy="2853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latin typeface="Trebuchet MS"/>
                <a:ea typeface="Trebuchet MS"/>
                <a:cs typeface="Trebuchet MS"/>
                <a:sym typeface="Trebuchet MS"/>
                <a:hlinkClick r:id="rId4"/>
              </a:rPr>
              <a:t>http://archivesspace.github.io/archivesspace/api</a:t>
            </a:r>
          </a:p>
        </p:txBody>
      </p:sp>
      <p:pic>
        <p:nvPicPr>
          <p:cNvPr id="1134" name="Shape 1134"/>
          <p:cNvPicPr preferRelativeResize="0"/>
          <p:nvPr/>
        </p:nvPicPr>
        <p:blipFill>
          <a:blip r:embed="rId5">
            <a:alphaModFix/>
          </a:blip>
          <a:stretch>
            <a:fillRect/>
          </a:stretch>
        </p:blipFill>
        <p:spPr>
          <a:xfrm>
            <a:off x="2306800" y="2301175"/>
            <a:ext cx="6743700" cy="542925"/>
          </a:xfrm>
          <a:prstGeom prst="rect">
            <a:avLst/>
          </a:prstGeom>
          <a:noFill/>
          <a:ln>
            <a:noFill/>
          </a:ln>
        </p:spPr>
      </p:pic>
      <p:sp>
        <p:nvSpPr>
          <p:cNvPr id="1135" name="Shape 1135"/>
          <p:cNvSpPr txBox="1"/>
          <p:nvPr>
            <p:ph type="title"/>
          </p:nvPr>
        </p:nvSpPr>
        <p:spPr>
          <a:xfrm>
            <a:off x="303300" y="335375"/>
            <a:ext cx="8621400" cy="639600"/>
          </a:xfrm>
          <a:prstGeom prst="rect">
            <a:avLst/>
          </a:prstGeom>
          <a:solidFill>
            <a:srgbClr val="674EA7"/>
          </a:solidFill>
        </p:spPr>
        <p:txBody>
          <a:bodyPr anchorCtr="0" anchor="t" bIns="91425" lIns="91425" rIns="91425" tIns="91425">
            <a:noAutofit/>
          </a:bodyPr>
          <a:lstStyle/>
          <a:p>
            <a:pPr lvl="0">
              <a:spcBef>
                <a:spcPts val="0"/>
              </a:spcBef>
              <a:buNone/>
            </a:pPr>
            <a:r>
              <a:rPr lang="en">
                <a:solidFill>
                  <a:srgbClr val="FFFFFF"/>
                </a:solidFill>
              </a:rPr>
              <a:t>Icing: </a:t>
            </a:r>
            <a:r>
              <a:rPr lang="en">
                <a:solidFill>
                  <a:srgbClr val="FFFFFF"/>
                </a:solidFill>
              </a:rPr>
              <a:t>Interpreting</a:t>
            </a:r>
            <a:r>
              <a:rPr lang="en">
                <a:solidFill>
                  <a:srgbClr val="FFFFFF"/>
                </a:solidFill>
              </a:rPr>
              <a:t> (ASpace) API endpoints</a:t>
            </a: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39" name="Shape 1139"/>
        <p:cNvGrpSpPr/>
        <p:nvPr/>
      </p:nvGrpSpPr>
      <p:grpSpPr>
        <a:xfrm>
          <a:off x="0" y="0"/>
          <a:ext cx="0" cy="0"/>
          <a:chOff x="0" y="0"/>
          <a:chExt cx="0" cy="0"/>
        </a:xfrm>
      </p:grpSpPr>
      <p:pic>
        <p:nvPicPr>
          <p:cNvPr id="1140" name="Shape 1140"/>
          <p:cNvPicPr preferRelativeResize="0"/>
          <p:nvPr/>
        </p:nvPicPr>
        <p:blipFill>
          <a:blip r:embed="rId3">
            <a:alphaModFix/>
          </a:blip>
          <a:stretch>
            <a:fillRect/>
          </a:stretch>
        </p:blipFill>
        <p:spPr>
          <a:xfrm>
            <a:off x="559975" y="1879202"/>
            <a:ext cx="4029800" cy="2524474"/>
          </a:xfrm>
          <a:prstGeom prst="rect">
            <a:avLst/>
          </a:prstGeom>
          <a:noFill/>
          <a:ln>
            <a:noFill/>
          </a:ln>
        </p:spPr>
      </p:pic>
      <p:sp>
        <p:nvSpPr>
          <p:cNvPr id="1141" name="Shape 1141"/>
          <p:cNvSpPr txBox="1"/>
          <p:nvPr/>
        </p:nvSpPr>
        <p:spPr>
          <a:xfrm>
            <a:off x="348375" y="988325"/>
            <a:ext cx="8190300" cy="5082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1142" name="Shape 1142"/>
          <p:cNvSpPr txBox="1"/>
          <p:nvPr/>
        </p:nvSpPr>
        <p:spPr>
          <a:xfrm>
            <a:off x="453500" y="1531225"/>
            <a:ext cx="3849000" cy="334200"/>
          </a:xfrm>
          <a:prstGeom prst="rect">
            <a:avLst/>
          </a:prstGeom>
          <a:noFill/>
          <a:ln>
            <a:noFill/>
          </a:ln>
        </p:spPr>
        <p:txBody>
          <a:bodyPr anchorCtr="0" anchor="t" bIns="91425" lIns="91425" rIns="91425" tIns="91425">
            <a:noAutofit/>
          </a:bodyPr>
          <a:lstStyle/>
          <a:p>
            <a:pPr lvl="0">
              <a:spcBef>
                <a:spcPts val="0"/>
              </a:spcBef>
              <a:buNone/>
            </a:pPr>
            <a:r>
              <a:rPr lang="en">
                <a:solidFill>
                  <a:srgbClr val="6AA84F"/>
                </a:solidFill>
                <a:latin typeface="Trebuchet MS"/>
                <a:ea typeface="Trebuchet MS"/>
                <a:cs typeface="Trebuchet MS"/>
                <a:sym typeface="Trebuchet MS"/>
              </a:rPr>
              <a:t>Determining the repository number:</a:t>
            </a:r>
          </a:p>
        </p:txBody>
      </p:sp>
      <p:pic>
        <p:nvPicPr>
          <p:cNvPr id="1143" name="Shape 1143"/>
          <p:cNvPicPr preferRelativeResize="0"/>
          <p:nvPr/>
        </p:nvPicPr>
        <p:blipFill>
          <a:blip r:embed="rId4">
            <a:alphaModFix/>
          </a:blip>
          <a:stretch>
            <a:fillRect/>
          </a:stretch>
        </p:blipFill>
        <p:spPr>
          <a:xfrm>
            <a:off x="4892950" y="1802998"/>
            <a:ext cx="3757625" cy="2988349"/>
          </a:xfrm>
          <a:prstGeom prst="rect">
            <a:avLst/>
          </a:prstGeom>
          <a:noFill/>
          <a:ln>
            <a:noFill/>
          </a:ln>
        </p:spPr>
      </p:pic>
      <p:sp>
        <p:nvSpPr>
          <p:cNvPr id="1144" name="Shape 1144"/>
          <p:cNvSpPr txBox="1"/>
          <p:nvPr/>
        </p:nvSpPr>
        <p:spPr>
          <a:xfrm>
            <a:off x="4761050" y="1489825"/>
            <a:ext cx="3271200" cy="264600"/>
          </a:xfrm>
          <a:prstGeom prst="rect">
            <a:avLst/>
          </a:prstGeom>
          <a:noFill/>
          <a:ln>
            <a:noFill/>
          </a:ln>
        </p:spPr>
        <p:txBody>
          <a:bodyPr anchorCtr="0" anchor="t" bIns="91425" lIns="91425" rIns="91425" tIns="91425">
            <a:noAutofit/>
          </a:bodyPr>
          <a:lstStyle/>
          <a:p>
            <a:pPr lvl="0">
              <a:spcBef>
                <a:spcPts val="0"/>
              </a:spcBef>
              <a:buNone/>
            </a:pPr>
            <a:r>
              <a:rPr lang="en">
                <a:solidFill>
                  <a:schemeClr val="accent5"/>
                </a:solidFill>
                <a:latin typeface="Trebuchet MS"/>
                <a:ea typeface="Trebuchet MS"/>
                <a:cs typeface="Trebuchet MS"/>
                <a:sym typeface="Trebuchet MS"/>
              </a:rPr>
              <a:t>Determining an agent number:</a:t>
            </a:r>
          </a:p>
        </p:txBody>
      </p:sp>
      <p:sp>
        <p:nvSpPr>
          <p:cNvPr id="1145" name="Shape 1145"/>
          <p:cNvSpPr txBox="1"/>
          <p:nvPr>
            <p:ph type="title"/>
          </p:nvPr>
        </p:nvSpPr>
        <p:spPr>
          <a:xfrm>
            <a:off x="303300" y="335375"/>
            <a:ext cx="86121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Interpreting (ASpace) API endpoints</a:t>
            </a: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9" name="Shape 1149"/>
        <p:cNvGrpSpPr/>
        <p:nvPr/>
      </p:nvGrpSpPr>
      <p:grpSpPr>
        <a:xfrm>
          <a:off x="0" y="0"/>
          <a:ext cx="0" cy="0"/>
          <a:chOff x="0" y="0"/>
          <a:chExt cx="0" cy="0"/>
        </a:xfrm>
      </p:grpSpPr>
      <p:graphicFrame>
        <p:nvGraphicFramePr>
          <p:cNvPr id="1150" name="Shape 1150"/>
          <p:cNvGraphicFramePr/>
          <p:nvPr/>
        </p:nvGraphicFramePr>
        <p:xfrm>
          <a:off x="365887" y="1044050"/>
          <a:ext cx="3000000" cy="3000000"/>
        </p:xfrm>
        <a:graphic>
          <a:graphicData uri="http://schemas.openxmlformats.org/drawingml/2006/table">
            <a:tbl>
              <a:tblPr>
                <a:noFill/>
                <a:tableStyleId>{0068E35B-138A-428A-8199-D78CD2D0856F}</a:tableStyleId>
              </a:tblPr>
              <a:tblGrid>
                <a:gridCol w="2146875"/>
                <a:gridCol w="6265350"/>
              </a:tblGrid>
              <a:tr h="502650">
                <a:tc>
                  <a:txBody>
                    <a:bodyPr>
                      <a:noAutofit/>
                    </a:bodyPr>
                    <a:lstStyle/>
                    <a:p>
                      <a:pPr lvl="0" rtl="0" algn="ctr">
                        <a:lnSpc>
                          <a:spcPct val="115000"/>
                        </a:lnSpc>
                        <a:spcBef>
                          <a:spcPts val="0"/>
                        </a:spcBef>
                        <a:buNone/>
                      </a:pPr>
                      <a:r>
                        <a:rPr b="1" lang="en" sz="1000" u="sng">
                          <a:solidFill>
                            <a:srgbClr val="0277BD"/>
                          </a:solidFill>
                          <a:hlinkClick r:id="rId3"/>
                        </a:rPr>
                        <a:t>http://localhost:8089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address of your instance of ASpace. You will ONLY replace “local host,” the colon and port number remain. EX. http://archivesspace.fakeu.edu:8089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/repositories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“repositories” here means that this endpoint is repository-specific. Some non-repo specific requests in AS are for Agents and Access Points, which span all of AS. EX. http://archivesspace.fakeu.edu:8089/agents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1092575">
                <a:tc>
                  <a:txBody>
                    <a:bodyPr>
                      <a:noAutofit/>
                    </a:bodyPr>
                    <a:lstStyle/>
                    <a:p>
                      <a:pPr lvl="0" rtl="0" algn="ctr">
                        <a:lnSpc>
                          <a:spcPct val="115000"/>
                        </a:lnSpc>
                        <a:spcBef>
                          <a:spcPts val="0"/>
                        </a:spcBef>
                        <a:buNone/>
                      </a:pPr>
                      <a:r>
                        <a:rPr b="1" lang="en" sz="1000"/>
                        <a:t>/:repo_id</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this colon means this value will be unique to your institution. How can you determine the repository number? You can use the repo endpoint, or, from within AS navigate Systems &gt; Manage Repositories &gt; select repository &gt; and look at the address bar.</a:t>
                      </a:r>
                    </a:p>
                    <a:p>
                      <a:pPr lvl="0" rtl="0" algn="ctr">
                        <a:lnSpc>
                          <a:spcPct val="115000"/>
                        </a:lnSpc>
                        <a:spcBef>
                          <a:spcPts val="0"/>
                        </a:spcBef>
                        <a:buNone/>
                      </a:pPr>
                      <a:r>
                        <a:rPr lang="en" sz="1000"/>
                        <a:t>EX. http://archivesspace.fakeu.edu:8089/repositories/3</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/resources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Other examples are /accessions or /top_containers.  EX. http://archivesspace.fakeu.edu:8089/repositories/3/accessions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first resource. How can you determine resource numbers? Navigate to the resource in the interface and its number will be in the address bar. EX. http://archivesspace.fakeu.edu:8089/repositories/3/resources/1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1151" name="Shape 1151"/>
          <p:cNvSpPr txBox="1"/>
          <p:nvPr/>
        </p:nvSpPr>
        <p:spPr>
          <a:xfrm>
            <a:off x="472500" y="237375"/>
            <a:ext cx="8199000" cy="626400"/>
          </a:xfrm>
          <a:prstGeom prst="rect">
            <a:avLst/>
          </a:prstGeom>
          <a:noFill/>
          <a:ln>
            <a:noFill/>
          </a:ln>
        </p:spPr>
        <p:txBody>
          <a:bodyPr anchorCtr="0" anchor="t" bIns="91425" lIns="91425" rIns="91425" tIns="91425">
            <a:noAutofit/>
          </a:bodyPr>
          <a:lstStyle/>
          <a:p>
            <a:pPr lvl="0" algn="ctr">
              <a:spcBef>
                <a:spcPts val="0"/>
              </a:spcBef>
              <a:buNone/>
            </a:pPr>
            <a:r>
              <a:rPr b="1" lang="en" sz="1100">
                <a:highlight>
                  <a:srgbClr val="FFFFFF"/>
                </a:highlight>
                <a:latin typeface="Trebuchet MS"/>
                <a:ea typeface="Trebuchet MS"/>
                <a:cs typeface="Trebuchet MS"/>
                <a:sym typeface="Trebuchet MS"/>
              </a:rPr>
              <a:t>Sample endpoint from documentation: </a:t>
            </a:r>
            <a:r>
              <a:rPr b="1" lang="en" sz="1100">
                <a:solidFill>
                  <a:srgbClr val="0000FF"/>
                </a:solidFill>
                <a:highlight>
                  <a:srgbClr val="FFFFFF"/>
                </a:highlight>
                <a:latin typeface="Trebuchet MS"/>
                <a:ea typeface="Trebuchet MS"/>
                <a:cs typeface="Trebuchet MS"/>
                <a:sym typeface="Trebuchet MS"/>
              </a:rPr>
              <a:t>http://localhost:8089/repositories/:repo_id/resources/1</a:t>
            </a:r>
          </a:p>
          <a:p>
            <a:pPr lvl="0" algn="ctr">
              <a:spcBef>
                <a:spcPts val="0"/>
              </a:spcBef>
              <a:buNone/>
            </a:pPr>
            <a:r>
              <a:t/>
            </a:r>
            <a:endParaRPr b="1" sz="1100">
              <a:solidFill>
                <a:srgbClr val="222222"/>
              </a:solidFill>
              <a:highlight>
                <a:srgbClr val="FFFFFF"/>
              </a:highlight>
              <a:latin typeface="Trebuchet MS"/>
              <a:ea typeface="Trebuchet MS"/>
              <a:cs typeface="Trebuchet MS"/>
              <a:sym typeface="Trebuchet MS"/>
            </a:endParaRPr>
          </a:p>
          <a:p>
            <a:pPr lvl="0" algn="ctr">
              <a:spcBef>
                <a:spcPts val="0"/>
              </a:spcBef>
              <a:buNone/>
            </a:pPr>
            <a:r>
              <a:rPr b="1" lang="en" sz="1100">
                <a:solidFill>
                  <a:srgbClr val="222222"/>
                </a:solidFill>
                <a:highlight>
                  <a:srgbClr val="FFFFFF"/>
                </a:highlight>
                <a:latin typeface="Trebuchet MS"/>
                <a:ea typeface="Trebuchet MS"/>
                <a:cs typeface="Trebuchet MS"/>
                <a:sym typeface="Trebuchet MS"/>
              </a:rPr>
              <a:t>Example “fake” endpoint that mimics real life: </a:t>
            </a:r>
            <a:r>
              <a:rPr b="1" lang="en" sz="1100">
                <a:solidFill>
                  <a:srgbClr val="0000FF"/>
                </a:solidFill>
                <a:highlight>
                  <a:srgbClr val="FFFFFF"/>
                </a:highlight>
                <a:latin typeface="Trebuchet MS"/>
                <a:ea typeface="Trebuchet MS"/>
                <a:cs typeface="Trebuchet MS"/>
                <a:sym typeface="Trebuchet MS"/>
              </a:rPr>
              <a:t>http://archivesspace.fakeu.edu:8089/repositories/3/resources/1</a:t>
            </a: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55" name="Shape 1155"/>
        <p:cNvGrpSpPr/>
        <p:nvPr/>
      </p:nvGrpSpPr>
      <p:grpSpPr>
        <a:xfrm>
          <a:off x="0" y="0"/>
          <a:ext cx="0" cy="0"/>
          <a:chOff x="0" y="0"/>
          <a:chExt cx="0" cy="0"/>
        </a:xfrm>
      </p:grpSpPr>
      <p:sp>
        <p:nvSpPr>
          <p:cNvPr id="1156" name="Shape 1156"/>
          <p:cNvSpPr txBox="1"/>
          <p:nvPr/>
        </p:nvSpPr>
        <p:spPr>
          <a:xfrm>
            <a:off x="641100" y="1045925"/>
            <a:ext cx="7861800" cy="3435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least most helpful thing you’ll hear is, “It’s in our GitHub!”</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If you’re serious about learning to script, you should watch the 10 million GitHub intro videos on YouTube</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Even </a:t>
            </a:r>
            <a:r>
              <a:rPr lang="en">
                <a:latin typeface="Trebuchet MS"/>
                <a:ea typeface="Trebuchet MS"/>
                <a:cs typeface="Trebuchet MS"/>
                <a:sym typeface="Trebuchet MS"/>
              </a:rPr>
              <a:t>casual</a:t>
            </a:r>
            <a:r>
              <a:rPr lang="en">
                <a:latin typeface="Trebuchet MS"/>
                <a:ea typeface="Trebuchet MS"/>
                <a:cs typeface="Trebuchet MS"/>
                <a:sym typeface="Trebuchet MS"/>
              </a:rPr>
              <a:t> users will benefit from using other people’s scripts (that’s how devs work!)</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Let’s go look at our repo together, we made it for </a:t>
            </a:r>
            <a:r>
              <a:rPr b="1" lang="en">
                <a:latin typeface="Trebuchet MS"/>
                <a:ea typeface="Trebuchet MS"/>
                <a:cs typeface="Trebuchet MS"/>
                <a:sym typeface="Trebuchet MS"/>
              </a:rPr>
              <a:t>you</a:t>
            </a:r>
            <a:r>
              <a:rPr lang="en">
                <a:latin typeface="Trebuchet MS"/>
                <a:ea typeface="Trebuchet MS"/>
                <a:cs typeface="Trebuchet MS"/>
                <a:sym typeface="Trebuchet MS"/>
              </a:rPr>
              <a:t>!</a:t>
            </a:r>
          </a:p>
          <a:p>
            <a:pPr lvl="0">
              <a:spcBef>
                <a:spcPts val="0"/>
              </a:spcBef>
              <a:buNone/>
            </a:pPr>
            <a:r>
              <a:t/>
            </a:r>
            <a:endParaRPr>
              <a:latin typeface="Trebuchet MS"/>
              <a:ea typeface="Trebuchet MS"/>
              <a:cs typeface="Trebuchet MS"/>
              <a:sym typeface="Trebuchet MS"/>
            </a:endParaRPr>
          </a:p>
          <a:p>
            <a:pPr lvl="0" rtl="0" algn="ctr">
              <a:spcBef>
                <a:spcPts val="0"/>
              </a:spcBef>
              <a:buNone/>
            </a:pPr>
            <a:r>
              <a:rPr lang="en" u="sng">
                <a:solidFill>
                  <a:schemeClr val="hlink"/>
                </a:solidFill>
                <a:latin typeface="Trebuchet MS"/>
                <a:ea typeface="Trebuchet MS"/>
                <a:cs typeface="Trebuchet MS"/>
                <a:sym typeface="Trebuchet MS"/>
                <a:hlinkClick r:id="rId3"/>
              </a:rPr>
              <a:t>https://github.com/jhu-archives-and-manuscripts/MARAC_API_Workshop</a:t>
            </a:r>
          </a:p>
        </p:txBody>
      </p:sp>
      <p:sp>
        <p:nvSpPr>
          <p:cNvPr id="1157" name="Shape 1157"/>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IS GitHub anyway?</a:t>
            </a: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1" name="Shape 1161"/>
        <p:cNvGrpSpPr/>
        <p:nvPr/>
      </p:nvGrpSpPr>
      <p:grpSpPr>
        <a:xfrm>
          <a:off x="0" y="0"/>
          <a:ext cx="0" cy="0"/>
          <a:chOff x="0" y="0"/>
          <a:chExt cx="0" cy="0"/>
        </a:xfrm>
      </p:grpSpPr>
      <p:sp>
        <p:nvSpPr>
          <p:cNvPr id="1162" name="Shape 1162"/>
          <p:cNvSpPr txBox="1"/>
          <p:nvPr/>
        </p:nvSpPr>
        <p:spPr>
          <a:xfrm>
            <a:off x="641100" y="1045925"/>
            <a:ext cx="7861800" cy="34356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We purposely made you “fail” a few times today.  Get used to it!</a:t>
            </a:r>
          </a:p>
          <a:p>
            <a:pPr lvl="0" rtl="0">
              <a:spcBef>
                <a:spcPts val="0"/>
              </a:spcBef>
              <a:buNone/>
            </a:pPr>
            <a:r>
              <a:t/>
            </a:r>
            <a:endParaRPr sz="1800">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You WILL not succeed on the first try.</a:t>
            </a:r>
          </a:p>
          <a:p>
            <a:pPr indent="-228600" lvl="0" marL="457200" rtl="0">
              <a:spcBef>
                <a:spcPts val="0"/>
              </a:spcBef>
              <a:buFont typeface="Trebuchet MS"/>
              <a:buChar char="●"/>
            </a:pPr>
            <a:r>
              <a:rPr lang="en">
                <a:latin typeface="Trebuchet MS"/>
                <a:ea typeface="Trebuchet MS"/>
                <a:cs typeface="Trebuchet MS"/>
                <a:sym typeface="Trebuchet MS"/>
              </a:rPr>
              <a:t>You WILL hit unanticipated snafus, oftentimes due to data models and/or poorly written documentation (aka, due to no fault of your own!).</a:t>
            </a:r>
          </a:p>
          <a:p>
            <a:pPr indent="-228600" lvl="0" marL="457200" rtl="0">
              <a:spcBef>
                <a:spcPts val="0"/>
              </a:spcBef>
              <a:buFont typeface="Trebuchet MS"/>
              <a:buChar char="●"/>
            </a:pPr>
            <a:r>
              <a:rPr lang="en">
                <a:latin typeface="Trebuchet MS"/>
                <a:ea typeface="Trebuchet MS"/>
                <a:cs typeface="Trebuchet MS"/>
                <a:sym typeface="Trebuchet MS"/>
              </a:rPr>
              <a:t>You WILL be fitter, happier, and more productive if you start building a community now and asking questions.</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1163" name="Shape 1163"/>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There will ALWAYS be “gotchas”</a:t>
            </a: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67" name="Shape 1167"/>
        <p:cNvGrpSpPr/>
        <p:nvPr/>
      </p:nvGrpSpPr>
      <p:grpSpPr>
        <a:xfrm>
          <a:off x="0" y="0"/>
          <a:ext cx="0" cy="0"/>
          <a:chOff x="0" y="0"/>
          <a:chExt cx="0" cy="0"/>
        </a:xfrm>
      </p:grpSpPr>
      <p:sp>
        <p:nvSpPr>
          <p:cNvPr id="1168" name="Shape 1168"/>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“gotcha”</a:t>
            </a:r>
          </a:p>
        </p:txBody>
      </p:sp>
      <p:sp>
        <p:nvSpPr>
          <p:cNvPr id="1169" name="Shape 1169"/>
          <p:cNvSpPr txBox="1"/>
          <p:nvPr/>
        </p:nvSpPr>
        <p:spPr>
          <a:xfrm>
            <a:off x="314650" y="1232300"/>
            <a:ext cx="7524000" cy="13836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2"/>
              </a:buClr>
              <a:buFont typeface="Arial"/>
              <a:buNone/>
            </a:pPr>
            <a:r>
              <a:rPr b="1" lang="en">
                <a:solidFill>
                  <a:schemeClr val="accent3"/>
                </a:solidFill>
                <a:highlight>
                  <a:srgbClr val="FFFFFF"/>
                </a:highlight>
              </a:rPr>
              <a:t>it·er·a·tion</a:t>
            </a:r>
          </a:p>
          <a:p>
            <a:pPr lvl="0" rtl="0">
              <a:lnSpc>
                <a:spcPct val="115000"/>
              </a:lnSpc>
              <a:spcBef>
                <a:spcPts val="0"/>
              </a:spcBef>
              <a:buClr>
                <a:schemeClr val="dk2"/>
              </a:buClr>
              <a:buSzPct val="100000"/>
              <a:buFont typeface="Arial"/>
              <a:buNone/>
            </a:pPr>
            <a:r>
              <a:rPr lang="en" sz="1100">
                <a:solidFill>
                  <a:schemeClr val="accent3"/>
                </a:solidFill>
                <a:highlight>
                  <a:srgbClr val="FFFFFF"/>
                </a:highlight>
              </a:rPr>
              <a:t>ˌidəˈrāSH(ə)n/</a:t>
            </a:r>
          </a:p>
          <a:p>
            <a:pPr lvl="0" rtl="0">
              <a:spcBef>
                <a:spcPts val="0"/>
              </a:spcBef>
              <a:buClr>
                <a:schemeClr val="dk2"/>
              </a:buClr>
              <a:buSzPct val="100000"/>
              <a:buFont typeface="Arial"/>
              <a:buNone/>
            </a:pPr>
            <a:r>
              <a:rPr i="1" lang="en" sz="1100">
                <a:solidFill>
                  <a:schemeClr val="accent3"/>
                </a:solidFill>
                <a:highlight>
                  <a:srgbClr val="FFFFFF"/>
                </a:highlight>
              </a:rPr>
              <a:t>noun</a:t>
            </a:r>
          </a:p>
          <a:p>
            <a:pPr indent="-298450" lvl="0" marL="457200" rtl="0">
              <a:lnSpc>
                <a:spcPct val="115000"/>
              </a:lnSpc>
              <a:spcBef>
                <a:spcPts val="0"/>
              </a:spcBef>
              <a:buClr>
                <a:schemeClr val="accent3"/>
              </a:buClr>
              <a:buSzPct val="100000"/>
              <a:buAutoNum type="arabicPeriod"/>
            </a:pPr>
            <a:r>
              <a:rPr lang="en" sz="1100">
                <a:solidFill>
                  <a:schemeClr val="accent3"/>
                </a:solidFill>
                <a:highlight>
                  <a:srgbClr val="FFFFFF"/>
                </a:highlight>
              </a:rPr>
              <a:t>the repetition of a process or utterance.</a:t>
            </a:r>
          </a:p>
          <a:p>
            <a:pPr indent="-298450" lvl="1" marL="1041400" rtl="0">
              <a:lnSpc>
                <a:spcPct val="115000"/>
              </a:lnSpc>
              <a:spcBef>
                <a:spcPts val="0"/>
              </a:spcBef>
              <a:buClr>
                <a:schemeClr val="accent3"/>
              </a:buClr>
              <a:buSzPct val="100000"/>
            </a:pPr>
            <a:r>
              <a:rPr lang="en" sz="1100">
                <a:solidFill>
                  <a:schemeClr val="accent3"/>
                </a:solidFill>
                <a:highlight>
                  <a:srgbClr val="FFFFFF"/>
                </a:highlight>
              </a:rPr>
              <a:t>repetition of a mathematical or computational procedure applied to the result of a previous application, typically as a means of obtaining successively closer approximations to the solution of a problem.</a:t>
            </a:r>
          </a:p>
          <a:p>
            <a:pPr lvl="0" rtl="0">
              <a:spcBef>
                <a:spcPts val="0"/>
              </a:spcBef>
              <a:buNone/>
            </a:pPr>
            <a:r>
              <a:t/>
            </a:r>
            <a:endParaRPr sz="1100"/>
          </a:p>
        </p:txBody>
      </p:sp>
      <p:sp>
        <p:nvSpPr>
          <p:cNvPr id="1170" name="Shape 1170"/>
          <p:cNvSpPr txBox="1"/>
          <p:nvPr/>
        </p:nvSpPr>
        <p:spPr>
          <a:xfrm>
            <a:off x="314650" y="2908700"/>
            <a:ext cx="7524000" cy="8916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chemeClr val="accent5"/>
                </a:solidFill>
                <a:highlight>
                  <a:srgbClr val="FFFFFF"/>
                </a:highlight>
              </a:rPr>
              <a:t>Lock version - a value that incrementally increases every time an AS record is altered. In practice, this means work cannot and should not continue on the data in question, i.e. your team has to stop work</a:t>
            </a:r>
          </a:p>
          <a:p>
            <a:pPr lvl="0" rtl="0">
              <a:spcBef>
                <a:spcPts val="0"/>
              </a:spcBef>
              <a:buNone/>
            </a:pPr>
            <a:r>
              <a:t/>
            </a:r>
            <a:endParaRPr sz="1100"/>
          </a:p>
        </p:txBody>
      </p:sp>
      <p:pic>
        <p:nvPicPr>
          <p:cNvPr id="1171" name="Shape 1171"/>
          <p:cNvPicPr preferRelativeResize="0"/>
          <p:nvPr/>
        </p:nvPicPr>
        <p:blipFill>
          <a:blip r:embed="rId3">
            <a:alphaModFix/>
          </a:blip>
          <a:stretch>
            <a:fillRect/>
          </a:stretch>
        </p:blipFill>
        <p:spPr>
          <a:xfrm>
            <a:off x="2195462" y="3959675"/>
            <a:ext cx="3762375" cy="714375"/>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5" name="Shape 1175"/>
        <p:cNvGrpSpPr/>
        <p:nvPr/>
      </p:nvGrpSpPr>
      <p:grpSpPr>
        <a:xfrm>
          <a:off x="0" y="0"/>
          <a:ext cx="0" cy="0"/>
          <a:chOff x="0" y="0"/>
          <a:chExt cx="0" cy="0"/>
        </a:xfrm>
      </p:grpSpPr>
      <p:sp>
        <p:nvSpPr>
          <p:cNvPr id="1176" name="Shape 1176"/>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frustration</a:t>
            </a:r>
          </a:p>
        </p:txBody>
      </p:sp>
      <p:sp>
        <p:nvSpPr>
          <p:cNvPr id="1177" name="Shape 1177"/>
          <p:cNvSpPr txBox="1"/>
          <p:nvPr/>
        </p:nvSpPr>
        <p:spPr>
          <a:xfrm>
            <a:off x="303300" y="1056650"/>
            <a:ext cx="8520600" cy="34494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Session time and page limits</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Char char="●"/>
            </a:pPr>
            <a:r>
              <a:rPr lang="en">
                <a:latin typeface="Trebuchet MS"/>
                <a:ea typeface="Trebuchet MS"/>
                <a:cs typeface="Trebuchet MS"/>
                <a:sym typeface="Trebuchet MS"/>
              </a:rPr>
              <a:t>Ever been timed out of your bank account? Frustrating but vital</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The amount of time you have after authenticating is called “session time”</a:t>
            </a:r>
          </a:p>
          <a:p>
            <a:pPr indent="-228600" lvl="0" marL="457200">
              <a:lnSpc>
                <a:spcPct val="115000"/>
              </a:lnSpc>
              <a:spcBef>
                <a:spcPts val="0"/>
              </a:spcBef>
              <a:buFont typeface="Trebuchet MS"/>
              <a:buChar char="●"/>
            </a:pPr>
            <a:r>
              <a:rPr lang="en">
                <a:latin typeface="Trebuchet MS"/>
                <a:ea typeface="Trebuchet MS"/>
                <a:cs typeface="Trebuchet MS"/>
                <a:sym typeface="Trebuchet MS"/>
              </a:rPr>
              <a:t>ASpace default is very short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Ask your ASpace tech person to up the session time in the AS config; we’ve provided instructions in the take home document (which really will happen, we promise)</a:t>
            </a:r>
          </a:p>
          <a:p>
            <a:pPr lvl="0">
              <a:lnSpc>
                <a:spcPct val="115000"/>
              </a:lnSpc>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180" name="Shape 180"/>
        <p:cNvGrpSpPr/>
        <p:nvPr/>
      </p:nvGrpSpPr>
      <p:grpSpPr>
        <a:xfrm>
          <a:off x="0" y="0"/>
          <a:ext cx="0" cy="0"/>
          <a:chOff x="0" y="0"/>
          <a:chExt cx="0" cy="0"/>
        </a:xfrm>
      </p:grpSpPr>
      <p:sp>
        <p:nvSpPr>
          <p:cNvPr id="181" name="Shape 181"/>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81" name="Shape 1181"/>
        <p:cNvGrpSpPr/>
        <p:nvPr/>
      </p:nvGrpSpPr>
      <p:grpSpPr>
        <a:xfrm>
          <a:off x="0" y="0"/>
          <a:ext cx="0" cy="0"/>
          <a:chOff x="0" y="0"/>
          <a:chExt cx="0" cy="0"/>
        </a:xfrm>
      </p:grpSpPr>
      <p:sp>
        <p:nvSpPr>
          <p:cNvPr id="1182" name="Shape 1182"/>
          <p:cNvSpPr txBox="1"/>
          <p:nvPr/>
        </p:nvSpPr>
        <p:spPr>
          <a:xfrm>
            <a:off x="303300" y="1045925"/>
            <a:ext cx="8520600" cy="40977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In your pre-workshop surveys, many of you (understandably) noted applications we didn’t get a chance to cover today, notably:</a:t>
            </a:r>
          </a:p>
          <a:p>
            <a:pPr indent="-228600" lvl="0" marL="457200" rtl="0">
              <a:spcBef>
                <a:spcPts val="0"/>
              </a:spcBef>
              <a:buFont typeface="Trebuchet MS"/>
              <a:buChar char="●"/>
            </a:pPr>
            <a:r>
              <a:rPr b="1" lang="en">
                <a:latin typeface="Trebuchet MS"/>
                <a:ea typeface="Trebuchet MS"/>
                <a:cs typeface="Trebuchet MS"/>
                <a:sym typeface="Trebuchet MS"/>
              </a:rPr>
              <a:t>ILSes</a:t>
            </a:r>
            <a:r>
              <a:rPr lang="en">
                <a:latin typeface="Trebuchet MS"/>
                <a:ea typeface="Trebuchet MS"/>
                <a:cs typeface="Trebuchet MS"/>
                <a:sym typeface="Trebuchet MS"/>
              </a:rPr>
              <a:t> like </a:t>
            </a:r>
            <a:r>
              <a:rPr lang="en" u="sng">
                <a:solidFill>
                  <a:schemeClr val="hlink"/>
                </a:solidFill>
                <a:latin typeface="Trebuchet MS"/>
                <a:ea typeface="Trebuchet MS"/>
                <a:cs typeface="Trebuchet MS"/>
                <a:sym typeface="Trebuchet MS"/>
                <a:hlinkClick r:id="rId3"/>
              </a:rPr>
              <a:t>Voyager</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Digital exhibition</a:t>
            </a:r>
            <a:r>
              <a:rPr lang="en">
                <a:latin typeface="Trebuchet MS"/>
                <a:ea typeface="Trebuchet MS"/>
                <a:cs typeface="Trebuchet MS"/>
                <a:sym typeface="Trebuchet MS"/>
              </a:rPr>
              <a:t> applications like Omeka;</a:t>
            </a:r>
          </a:p>
          <a:p>
            <a:pPr indent="-228600" lvl="0" marL="457200" rtl="0">
              <a:spcBef>
                <a:spcPts val="0"/>
              </a:spcBef>
              <a:buFont typeface="Trebuchet MS"/>
              <a:buChar char="●"/>
            </a:pPr>
            <a:r>
              <a:rPr b="1" lang="en">
                <a:latin typeface="Trebuchet MS"/>
                <a:ea typeface="Trebuchet MS"/>
                <a:cs typeface="Trebuchet MS"/>
                <a:sym typeface="Trebuchet MS"/>
              </a:rPr>
              <a:t>Digital collections/repository</a:t>
            </a:r>
            <a:r>
              <a:rPr lang="en">
                <a:latin typeface="Trebuchet MS"/>
                <a:ea typeface="Trebuchet MS"/>
                <a:cs typeface="Trebuchet MS"/>
                <a:sym typeface="Trebuchet MS"/>
              </a:rPr>
              <a:t> applications like ContentDM or Islandora; and,</a:t>
            </a:r>
          </a:p>
          <a:p>
            <a:pPr indent="-228600" lvl="0" marL="457200" rtl="0">
              <a:spcBef>
                <a:spcPts val="0"/>
              </a:spcBef>
              <a:buFont typeface="Trebuchet MS"/>
              <a:buChar char="●"/>
            </a:pPr>
            <a:r>
              <a:rPr b="1" lang="en">
                <a:latin typeface="Trebuchet MS"/>
                <a:ea typeface="Trebuchet MS"/>
                <a:cs typeface="Trebuchet MS"/>
                <a:sym typeface="Trebuchet MS"/>
              </a:rPr>
              <a:t>Cloud-based sharing applications</a:t>
            </a:r>
            <a:r>
              <a:rPr lang="en">
                <a:latin typeface="Trebuchet MS"/>
                <a:ea typeface="Trebuchet MS"/>
                <a:cs typeface="Trebuchet MS"/>
                <a:sym typeface="Trebuchet MS"/>
              </a:rPr>
              <a:t> like Dropbox/Drive/Box.</a:t>
            </a:r>
          </a:p>
          <a:p>
            <a:pPr lvl="0" rt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While we didn’t work through exercises with these applications today, hopefully you now know the </a:t>
            </a:r>
            <a:r>
              <a:rPr b="1" lang="en" sz="1800">
                <a:latin typeface="Trebuchet MS"/>
                <a:ea typeface="Trebuchet MS"/>
                <a:cs typeface="Trebuchet MS"/>
                <a:sym typeface="Trebuchet MS"/>
              </a:rPr>
              <a:t>steps to take</a:t>
            </a:r>
            <a:r>
              <a:rPr lang="en" sz="1800">
                <a:latin typeface="Trebuchet MS"/>
                <a:ea typeface="Trebuchet MS"/>
                <a:cs typeface="Trebuchet MS"/>
                <a:sym typeface="Trebuchet MS"/>
              </a:rPr>
              <a:t> to do future API work of your own, namely:</a:t>
            </a:r>
          </a:p>
          <a:p>
            <a:pPr indent="-228600" lvl="0" marL="457200" rtl="0">
              <a:spcBef>
                <a:spcPts val="0"/>
              </a:spcBef>
              <a:buFont typeface="Trebuchet MS"/>
              <a:buChar char="●"/>
            </a:pPr>
            <a:r>
              <a:rPr b="1" lang="en">
                <a:latin typeface="Trebuchet MS"/>
                <a:ea typeface="Trebuchet MS"/>
                <a:cs typeface="Trebuchet MS"/>
                <a:sym typeface="Trebuchet MS"/>
              </a:rPr>
              <a:t>Research the API</a:t>
            </a:r>
            <a:r>
              <a:rPr lang="en">
                <a:latin typeface="Trebuchet MS"/>
                <a:ea typeface="Trebuchet MS"/>
                <a:cs typeface="Trebuchet MS"/>
                <a:sym typeface="Trebuchet MS"/>
              </a:rPr>
              <a:t>, including authentication requirements and endpoint documentation;</a:t>
            </a:r>
          </a:p>
          <a:p>
            <a:pPr indent="-228600" lvl="0" marL="457200" rtl="0">
              <a:spcBef>
                <a:spcPts val="0"/>
              </a:spcBef>
              <a:buFont typeface="Trebuchet MS"/>
              <a:buChar char="●"/>
            </a:pPr>
            <a:r>
              <a:rPr lang="en">
                <a:latin typeface="Trebuchet MS"/>
                <a:ea typeface="Trebuchet MS"/>
                <a:cs typeface="Trebuchet MS"/>
                <a:sym typeface="Trebuchet MS"/>
              </a:rPr>
              <a:t>Play around in </a:t>
            </a:r>
            <a:r>
              <a:rPr b="1" lang="en">
                <a:latin typeface="Trebuchet MS"/>
                <a:ea typeface="Trebuchet MS"/>
                <a:cs typeface="Trebuchet MS"/>
                <a:sym typeface="Trebuchet MS"/>
              </a:rPr>
              <a:t>Postman</a:t>
            </a:r>
            <a:r>
              <a:rPr lang="en">
                <a:latin typeface="Trebuchet MS"/>
                <a:ea typeface="Trebuchet MS"/>
                <a:cs typeface="Trebuchet MS"/>
                <a:sym typeface="Trebuchet MS"/>
              </a:rPr>
              <a:t> (or another GUI API application);</a:t>
            </a:r>
          </a:p>
          <a:p>
            <a:pPr indent="-228600" lvl="0" marL="457200" rtl="0">
              <a:spcBef>
                <a:spcPts val="0"/>
              </a:spcBef>
              <a:buFont typeface="Trebuchet MS"/>
              <a:buChar char="●"/>
            </a:pPr>
            <a:r>
              <a:rPr lang="en">
                <a:latin typeface="Trebuchet MS"/>
                <a:ea typeface="Trebuchet MS"/>
                <a:cs typeface="Trebuchet MS"/>
                <a:sym typeface="Trebuchet MS"/>
              </a:rPr>
              <a:t>Determine whether your desired tasks can be accomplished through the </a:t>
            </a:r>
            <a:r>
              <a:rPr b="1" lang="en">
                <a:latin typeface="Trebuchet MS"/>
                <a:ea typeface="Trebuchet MS"/>
                <a:cs typeface="Trebuchet MS"/>
                <a:sym typeface="Trebuchet MS"/>
              </a:rPr>
              <a:t>GUI</a:t>
            </a:r>
            <a:r>
              <a:rPr lang="en">
                <a:latin typeface="Trebuchet MS"/>
                <a:ea typeface="Trebuchet MS"/>
                <a:cs typeface="Trebuchet MS"/>
                <a:sym typeface="Trebuchet MS"/>
              </a:rPr>
              <a:t>, or if you need a </a:t>
            </a:r>
            <a:r>
              <a:rPr b="1" lang="en">
                <a:latin typeface="Trebuchet MS"/>
                <a:ea typeface="Trebuchet MS"/>
                <a:cs typeface="Trebuchet MS"/>
                <a:sym typeface="Trebuchet MS"/>
              </a:rPr>
              <a:t>scripting language</a:t>
            </a:r>
            <a:r>
              <a:rPr lang="en">
                <a:latin typeface="Trebuchet MS"/>
                <a:ea typeface="Trebuchet MS"/>
                <a:cs typeface="Trebuchet MS"/>
                <a:sym typeface="Trebuchet MS"/>
              </a:rPr>
              <a:t>;</a:t>
            </a:r>
          </a:p>
          <a:p>
            <a:pPr indent="-228600" lvl="1" marL="914400" rtl="0">
              <a:spcBef>
                <a:spcPts val="0"/>
              </a:spcBef>
              <a:buFont typeface="Trebuchet MS"/>
              <a:buChar char="○"/>
            </a:pPr>
            <a:r>
              <a:rPr lang="en">
                <a:latin typeface="Trebuchet MS"/>
                <a:ea typeface="Trebuchet MS"/>
                <a:cs typeface="Trebuchet MS"/>
                <a:sym typeface="Trebuchet MS"/>
              </a:rPr>
              <a:t>If the latter, determine if </a:t>
            </a:r>
            <a:r>
              <a:rPr b="1" lang="en">
                <a:latin typeface="Trebuchet MS"/>
                <a:ea typeface="Trebuchet MS"/>
                <a:cs typeface="Trebuchet MS"/>
                <a:sym typeface="Trebuchet MS"/>
              </a:rPr>
              <a:t>someone else has already tackled</a:t>
            </a:r>
            <a:r>
              <a:rPr lang="en">
                <a:latin typeface="Trebuchet MS"/>
                <a:ea typeface="Trebuchet MS"/>
                <a:cs typeface="Trebuchet MS"/>
                <a:sym typeface="Trebuchet MS"/>
              </a:rPr>
              <a:t> your task (for example, on GitHub)</a:t>
            </a:r>
          </a:p>
          <a:p>
            <a:pPr indent="-228600" lvl="0" marL="457200" rtl="0">
              <a:spcBef>
                <a:spcPts val="0"/>
              </a:spcBef>
              <a:buFont typeface="Trebuchet MS"/>
              <a:buChar char="●"/>
            </a:pPr>
            <a:r>
              <a:rPr b="1" lang="en">
                <a:latin typeface="Trebuchet MS"/>
                <a:ea typeface="Trebuchet MS"/>
                <a:cs typeface="Trebuchet MS"/>
                <a:sym typeface="Trebuchet MS"/>
              </a:rPr>
              <a:t>Iteratively test</a:t>
            </a:r>
            <a:r>
              <a:rPr lang="en">
                <a:latin typeface="Trebuchet MS"/>
                <a:ea typeface="Trebuchet MS"/>
                <a:cs typeface="Trebuchet MS"/>
                <a:sym typeface="Trebuchet MS"/>
              </a:rPr>
              <a:t> (in a </a:t>
            </a:r>
            <a:r>
              <a:rPr i="1" lang="en">
                <a:latin typeface="Trebuchet MS"/>
                <a:ea typeface="Trebuchet MS"/>
                <a:cs typeface="Trebuchet MS"/>
                <a:sym typeface="Trebuchet MS"/>
              </a:rPr>
              <a:t>non-Production environment</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Profit!</a:t>
            </a:r>
          </a:p>
        </p:txBody>
      </p:sp>
      <p:sp>
        <p:nvSpPr>
          <p:cNvPr id="1183" name="Shape 1183"/>
          <p:cNvSpPr txBox="1"/>
          <p:nvPr>
            <p:ph type="title"/>
          </p:nvPr>
        </p:nvSpPr>
        <p:spPr>
          <a:xfrm>
            <a:off x="303300" y="259175"/>
            <a:ext cx="8520600" cy="7119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about XYZ application?</a:t>
            </a: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9900"/>
        </a:solidFill>
      </p:bgPr>
    </p:bg>
    <p:spTree>
      <p:nvGrpSpPr>
        <p:cNvPr id="1187" name="Shape 1187"/>
        <p:cNvGrpSpPr/>
        <p:nvPr/>
      </p:nvGrpSpPr>
      <p:grpSpPr>
        <a:xfrm>
          <a:off x="0" y="0"/>
          <a:ext cx="0" cy="0"/>
          <a:chOff x="0" y="0"/>
          <a:chExt cx="0" cy="0"/>
        </a:xfrm>
      </p:grpSpPr>
      <p:sp>
        <p:nvSpPr>
          <p:cNvPr id="1188" name="Shape 118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Wrap up!</a:t>
            </a: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2" name="Shape 1192"/>
        <p:cNvGrpSpPr/>
        <p:nvPr/>
      </p:nvGrpSpPr>
      <p:grpSpPr>
        <a:xfrm>
          <a:off x="0" y="0"/>
          <a:ext cx="0" cy="0"/>
          <a:chOff x="0" y="0"/>
          <a:chExt cx="0" cy="0"/>
        </a:xfrm>
      </p:grpSpPr>
      <p:sp>
        <p:nvSpPr>
          <p:cNvPr id="1193" name="Shape 1193"/>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t>Shutting down your Vagrant box</a:t>
            </a:r>
          </a:p>
        </p:txBody>
      </p:sp>
      <p:sp>
        <p:nvSpPr>
          <p:cNvPr id="1194" name="Shape 1194"/>
          <p:cNvSpPr txBox="1"/>
          <p:nvPr/>
        </p:nvSpPr>
        <p:spPr>
          <a:xfrm>
            <a:off x="299650" y="898925"/>
            <a:ext cx="8435700" cy="3875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Do the following in Terminal/the command prompt:</a:t>
            </a:r>
          </a:p>
          <a:p>
            <a:pPr lvl="0">
              <a:spcBef>
                <a:spcPts val="0"/>
              </a:spcBef>
              <a:buNone/>
            </a:pPr>
            <a:r>
              <a:t/>
            </a:r>
            <a:endParaRPr sz="1800">
              <a:latin typeface="Trebuchet MS"/>
              <a:ea typeface="Trebuchet MS"/>
              <a:cs typeface="Trebuchet MS"/>
              <a:sym typeface="Trebuchet MS"/>
            </a:endParaRPr>
          </a:p>
          <a:p>
            <a:pPr indent="-342900" lvl="0" marL="457200" rtl="0">
              <a:spcBef>
                <a:spcPts val="0"/>
              </a:spcBef>
              <a:buSzPct val="100000"/>
              <a:buFont typeface="Trebuchet MS"/>
              <a:buAutoNum type="arabicPeriod"/>
            </a:pPr>
            <a:r>
              <a:rPr lang="en" sz="1800">
                <a:latin typeface="Trebuchet MS"/>
                <a:ea typeface="Trebuchet MS"/>
                <a:cs typeface="Trebuchet MS"/>
                <a:sym typeface="Trebuchet MS"/>
              </a:rPr>
              <a:t>Type </a:t>
            </a:r>
            <a:r>
              <a:rPr lang="en" sz="1800">
                <a:highlight>
                  <a:srgbClr val="C9DAF8"/>
                </a:highlight>
                <a:latin typeface="Consolas"/>
                <a:ea typeface="Consolas"/>
                <a:cs typeface="Consolas"/>
                <a:sym typeface="Consolas"/>
              </a:rPr>
              <a:t>vagrant destroy</a:t>
            </a:r>
            <a:r>
              <a:rPr lang="en" sz="1800">
                <a:latin typeface="Trebuchet MS"/>
                <a:ea typeface="Trebuchet MS"/>
                <a:cs typeface="Trebuchet MS"/>
                <a:sym typeface="Trebuchet MS"/>
              </a:rPr>
              <a:t> and confirm the command by typing </a:t>
            </a:r>
            <a:r>
              <a:rPr lang="en" sz="1800">
                <a:highlight>
                  <a:srgbClr val="C9DAF8"/>
                </a:highlight>
                <a:latin typeface="Consolas"/>
                <a:ea typeface="Consolas"/>
                <a:cs typeface="Consolas"/>
                <a:sym typeface="Consolas"/>
              </a:rPr>
              <a:t>y</a:t>
            </a:r>
            <a:r>
              <a:rPr lang="en" sz="1800">
                <a:latin typeface="Trebuchet MS"/>
                <a:ea typeface="Trebuchet MS"/>
                <a:cs typeface="Trebuchet MS"/>
                <a:sym typeface="Trebuchet MS"/>
              </a:rPr>
              <a:t> when prompted</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“Destroying” is equivalent to hitting “shut down” on your computer; the computer is still sitting on your desk with your work saved, but it is powered off.</a:t>
            </a:r>
          </a:p>
          <a:p>
            <a:pPr indent="-342900" lvl="0" marL="457200" rtl="0">
              <a:spcBef>
                <a:spcPts val="0"/>
              </a:spcBef>
              <a:buClr>
                <a:schemeClr val="dk2"/>
              </a:buClr>
              <a:buSzPct val="100000"/>
              <a:buAutoNum type="arabicPeriod"/>
            </a:pPr>
            <a:r>
              <a:rPr lang="en" sz="1800">
                <a:latin typeface="Trebuchet MS"/>
                <a:ea typeface="Trebuchet MS"/>
                <a:cs typeface="Trebuchet MS"/>
                <a:sym typeface="Trebuchet MS"/>
              </a:rPr>
              <a:t>Type</a:t>
            </a:r>
            <a:r>
              <a:rPr lang="en" sz="1800">
                <a:solidFill>
                  <a:schemeClr val="dk2"/>
                </a:solidFill>
                <a:latin typeface="Trebuchet MS"/>
                <a:ea typeface="Trebuchet MS"/>
                <a:cs typeface="Trebuchet MS"/>
                <a:sym typeface="Trebuchet MS"/>
              </a:rPr>
              <a:t> </a:t>
            </a:r>
            <a:r>
              <a:rPr lang="en" sz="1800">
                <a:solidFill>
                  <a:schemeClr val="dk2"/>
                </a:solidFill>
                <a:highlight>
                  <a:srgbClr val="C9DAF8"/>
                </a:highlight>
                <a:latin typeface="Consolas"/>
                <a:ea typeface="Consolas"/>
                <a:cs typeface="Consolas"/>
                <a:sym typeface="Consolas"/>
              </a:rPr>
              <a:t>vagrant box remove aspace</a:t>
            </a:r>
            <a:r>
              <a:rPr lang="en" sz="1800">
                <a:solidFill>
                  <a:schemeClr val="dk2"/>
                </a:solidFill>
                <a:latin typeface="Trebuchet MS"/>
                <a:ea typeface="Trebuchet MS"/>
                <a:cs typeface="Trebuchet MS"/>
                <a:sym typeface="Trebuchet MS"/>
              </a:rPr>
              <a:t> to remove the box completely</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If “destroying” a box is like shutting down, “removing” a box is like taking a time machine back to the day you first cut the shrink wrap on your brand new computer.  All work you have done in the virtual environment will be lost, but, once the box is re-added and upped again, you will be back to the exact version we shared with you here.</a:t>
            </a: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98" name="Shape 1198"/>
        <p:cNvGrpSpPr/>
        <p:nvPr/>
      </p:nvGrpSpPr>
      <p:grpSpPr>
        <a:xfrm>
          <a:off x="0" y="0"/>
          <a:ext cx="0" cy="0"/>
          <a:chOff x="0" y="0"/>
          <a:chExt cx="0" cy="0"/>
        </a:xfrm>
      </p:grpSpPr>
      <p:sp>
        <p:nvSpPr>
          <p:cNvPr id="1199" name="Shape 1199"/>
          <p:cNvSpPr txBox="1"/>
          <p:nvPr>
            <p:ph type="title"/>
          </p:nvPr>
        </p:nvSpPr>
        <p:spPr>
          <a:xfrm>
            <a:off x="303300" y="182975"/>
            <a:ext cx="8520600" cy="639600"/>
          </a:xfrm>
          <a:prstGeom prst="rect">
            <a:avLst/>
          </a:prstGeom>
        </p:spPr>
        <p:txBody>
          <a:bodyPr anchorCtr="0" anchor="t" bIns="91425" lIns="91425" rIns="91425" tIns="91425">
            <a:noAutofit/>
          </a:bodyPr>
          <a:lstStyle/>
          <a:p>
            <a:pPr lvl="0">
              <a:spcBef>
                <a:spcPts val="0"/>
              </a:spcBef>
              <a:buNone/>
            </a:pPr>
            <a:r>
              <a:rPr lang="en"/>
              <a:t>Thanks!</a:t>
            </a:r>
          </a:p>
        </p:txBody>
      </p:sp>
      <p:sp>
        <p:nvSpPr>
          <p:cNvPr id="1200" name="Shape 1200"/>
          <p:cNvSpPr txBox="1"/>
          <p:nvPr/>
        </p:nvSpPr>
        <p:spPr>
          <a:xfrm>
            <a:off x="621600" y="874325"/>
            <a:ext cx="7900800" cy="4142700"/>
          </a:xfrm>
          <a:prstGeom prst="rect">
            <a:avLst/>
          </a:prstGeom>
          <a:noFill/>
          <a:ln>
            <a:noFill/>
          </a:ln>
        </p:spPr>
        <p:txBody>
          <a:bodyPr anchorCtr="0" anchor="t" bIns="91425" lIns="91425" rIns="91425" tIns="91425">
            <a:noAutofit/>
          </a:bodyPr>
          <a:lstStyle/>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Vagrant developed for this workshop was adapted by Lora Davis from </a:t>
            </a:r>
            <a:r>
              <a:rPr b="1" lang="en">
                <a:solidFill>
                  <a:schemeClr val="dk2"/>
                </a:solidFill>
                <a:latin typeface="Trebuchet MS"/>
                <a:ea typeface="Trebuchet MS"/>
                <a:cs typeface="Trebuchet MS"/>
                <a:sym typeface="Trebuchet MS"/>
              </a:rPr>
              <a:t>Dallas Pillen</a:t>
            </a:r>
            <a:r>
              <a:rPr lang="en">
                <a:solidFill>
                  <a:schemeClr val="dk2"/>
                </a:solidFill>
                <a:latin typeface="Trebuchet MS"/>
                <a:ea typeface="Trebuchet MS"/>
                <a:cs typeface="Trebuchet MS"/>
                <a:sym typeface="Trebuchet MS"/>
              </a:rPr>
              <a:t>’s </a:t>
            </a:r>
            <a:r>
              <a:rPr i="1" lang="en">
                <a:solidFill>
                  <a:schemeClr val="dk2"/>
                </a:solidFill>
                <a:latin typeface="Trebuchet MS"/>
                <a:ea typeface="Trebuchet MS"/>
                <a:cs typeface="Trebuchet MS"/>
                <a:sym typeface="Trebuchet MS"/>
              </a:rPr>
              <a:t>Archivagrant</a:t>
            </a:r>
            <a:r>
              <a:rPr lang="en">
                <a:solidFill>
                  <a:schemeClr val="dk2"/>
                </a:solidFill>
                <a:latin typeface="Trebuchet MS"/>
                <a:ea typeface="Trebuchet MS"/>
                <a:cs typeface="Trebuchet MS"/>
                <a:sym typeface="Trebuchet MS"/>
              </a:rPr>
              <a:t>. See his blog post for more information: </a:t>
            </a:r>
            <a:r>
              <a:rPr lang="en" u="sng">
                <a:solidFill>
                  <a:schemeClr val="hlink"/>
                </a:solidFill>
                <a:latin typeface="Trebuchet MS"/>
                <a:ea typeface="Trebuchet MS"/>
                <a:cs typeface="Trebuchet MS"/>
                <a:sym typeface="Trebuchet MS"/>
                <a:hlinkClick r:id="rId3"/>
              </a:rPr>
              <a:t>http://archival-integration.blogspot.com/2016/01/archivesspace-vagrant-archivagrant.html</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Additional Vagrant advice was offered by </a:t>
            </a:r>
            <a:r>
              <a:rPr b="1" lang="en">
                <a:solidFill>
                  <a:schemeClr val="dk2"/>
                </a:solidFill>
                <a:latin typeface="Trebuchet MS"/>
                <a:ea typeface="Trebuchet MS"/>
                <a:cs typeface="Trebuchet MS"/>
                <a:sym typeface="Trebuchet MS"/>
              </a:rPr>
              <a:t>Francis Kayiwa</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inspiration (if not the flawed code) for the ArchiveIt-ArchivesSpace exercise comes from the fantastic work of </a:t>
            </a:r>
            <a:r>
              <a:rPr b="1" lang="en">
                <a:solidFill>
                  <a:schemeClr val="dk2"/>
                </a:solidFill>
                <a:latin typeface="Trebuchet MS"/>
                <a:ea typeface="Trebuchet MS"/>
                <a:cs typeface="Trebuchet MS"/>
                <a:sym typeface="Trebuchet MS"/>
              </a:rPr>
              <a:t>Greg Wiedeman</a:t>
            </a:r>
            <a:r>
              <a:rPr lang="en">
                <a:solidFill>
                  <a:schemeClr val="dk2"/>
                </a:solidFill>
                <a:latin typeface="Trebuchet MS"/>
                <a:ea typeface="Trebuchet MS"/>
                <a:cs typeface="Trebuchet MS"/>
                <a:sym typeface="Trebuchet MS"/>
              </a:rPr>
              <a:t>.  Check it out on GitHub: </a:t>
            </a:r>
            <a:r>
              <a:rPr lang="en" u="sng">
                <a:solidFill>
                  <a:schemeClr val="hlink"/>
                </a:solidFill>
                <a:latin typeface="Trebuchet MS"/>
                <a:ea typeface="Trebuchet MS"/>
                <a:cs typeface="Trebuchet MS"/>
                <a:sym typeface="Trebuchet MS"/>
                <a:hlinkClick r:id="rId4"/>
              </a:rPr>
              <a:t>https://github.com/UAlbanyArchives/ASpace_WebArchives</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Thanks to </a:t>
            </a:r>
            <a:r>
              <a:rPr b="1" lang="en">
                <a:solidFill>
                  <a:schemeClr val="dk2"/>
                </a:solidFill>
                <a:latin typeface="Trebuchet MS"/>
                <a:ea typeface="Trebuchet MS"/>
                <a:cs typeface="Trebuchet MS"/>
                <a:sym typeface="Trebuchet MS"/>
              </a:rPr>
              <a:t>Eric Hanson</a:t>
            </a:r>
            <a:r>
              <a:rPr lang="en">
                <a:solidFill>
                  <a:schemeClr val="dk2"/>
                </a:solidFill>
                <a:latin typeface="Trebuchet MS"/>
                <a:ea typeface="Trebuchet MS"/>
                <a:cs typeface="Trebuchet MS"/>
                <a:sym typeface="Trebuchet MS"/>
              </a:rPr>
              <a:t>, Metadata Librarian at JHU, for his troubleshooting and all-around good spirits (YAY ERIC!)</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Several of these concepts and/or exercises were tested on JHU Sheridan Libraries’ staff, including NDSR Resident </a:t>
            </a:r>
            <a:r>
              <a:rPr b="1" lang="en">
                <a:solidFill>
                  <a:schemeClr val="dk2"/>
                </a:solidFill>
                <a:latin typeface="Trebuchet MS"/>
                <a:ea typeface="Trebuchet MS"/>
                <a:cs typeface="Trebuchet MS"/>
                <a:sym typeface="Trebuchet MS"/>
              </a:rPr>
              <a:t>Elizabeth England</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Anyone who has ever shared help/advice/support on blogs/listservs/bar stools who are too numerous to fully name (but we’ll try in person if you ask us to!).</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 </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1204" name="Shape 1204"/>
        <p:cNvGrpSpPr/>
        <p:nvPr/>
      </p:nvGrpSpPr>
      <p:grpSpPr>
        <a:xfrm>
          <a:off x="0" y="0"/>
          <a:ext cx="0" cy="0"/>
          <a:chOff x="0" y="0"/>
          <a:chExt cx="0" cy="0"/>
        </a:xfrm>
      </p:grpSpPr>
      <p:sp>
        <p:nvSpPr>
          <p:cNvPr id="1205" name="Shape 1205"/>
          <p:cNvSpPr txBox="1"/>
          <p:nvPr>
            <p:ph type="title"/>
          </p:nvPr>
        </p:nvSpPr>
        <p:spPr>
          <a:xfrm>
            <a:off x="418387" y="816225"/>
            <a:ext cx="8296800" cy="1233900"/>
          </a:xfrm>
          <a:prstGeom prst="rect">
            <a:avLst/>
          </a:prstGeom>
        </p:spPr>
        <p:txBody>
          <a:bodyPr anchorCtr="0" anchor="ctr" bIns="91425" lIns="91425" rIns="91425" tIns="91425">
            <a:noAutofit/>
          </a:bodyPr>
          <a:lstStyle/>
          <a:p>
            <a:pPr lvl="0" rtl="0">
              <a:spcBef>
                <a:spcPts val="0"/>
              </a:spcBef>
              <a:buNone/>
            </a:pPr>
            <a:r>
              <a:rPr lang="en" sz="6000">
                <a:solidFill>
                  <a:srgbClr val="FFFFFF"/>
                </a:solidFill>
              </a:rPr>
              <a:t>Command line bootcamp</a:t>
            </a:r>
          </a:p>
        </p:txBody>
      </p:sp>
      <p:sp>
        <p:nvSpPr>
          <p:cNvPr id="1206" name="Shape 1206"/>
          <p:cNvSpPr txBox="1"/>
          <p:nvPr/>
        </p:nvSpPr>
        <p:spPr>
          <a:xfrm>
            <a:off x="411650" y="2597675"/>
            <a:ext cx="8310300" cy="16440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Some very simple Unix commands are necessary in this workshop</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But more important is being able to use them effectively</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Mac users, and PC users in Cygwin, will be using the same commands…</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...but will be working in different directories.</a:t>
            </a:r>
          </a:p>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So navigating your own way is super important.</a:t>
            </a: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1210" name="Shape 1210"/>
        <p:cNvGrpSpPr/>
        <p:nvPr/>
      </p:nvGrpSpPr>
      <p:grpSpPr>
        <a:xfrm>
          <a:off x="0" y="0"/>
          <a:ext cx="0" cy="0"/>
          <a:chOff x="0" y="0"/>
          <a:chExt cx="0" cy="0"/>
        </a:xfrm>
      </p:grpSpPr>
      <p:cxnSp>
        <p:nvCxnSpPr>
          <p:cNvPr id="1211" name="Shape 1211"/>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1212" name="Shape 121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1213" name="Shape 121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14" name="Shape 1214"/>
          <p:cNvSpPr txBox="1"/>
          <p:nvPr/>
        </p:nvSpPr>
        <p:spPr>
          <a:xfrm>
            <a:off x="193000" y="1649025"/>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p:txBody>
      </p:sp>
      <p:sp>
        <p:nvSpPr>
          <p:cNvPr id="1215" name="Shape 1215"/>
          <p:cNvSpPr txBox="1"/>
          <p:nvPr/>
        </p:nvSpPr>
        <p:spPr>
          <a:xfrm>
            <a:off x="4820400" y="1713900"/>
            <a:ext cx="42258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p:txBody>
      </p:sp>
      <p:sp>
        <p:nvSpPr>
          <p:cNvPr id="1216" name="Shape 1216"/>
          <p:cNvSpPr txBox="1"/>
          <p:nvPr>
            <p:ph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20" name="Shape 1220"/>
        <p:cNvGrpSpPr/>
        <p:nvPr/>
      </p:nvGrpSpPr>
      <p:grpSpPr>
        <a:xfrm>
          <a:off x="0" y="0"/>
          <a:ext cx="0" cy="0"/>
          <a:chOff x="0" y="0"/>
          <a:chExt cx="0" cy="0"/>
        </a:xfrm>
      </p:grpSpPr>
      <p:sp>
        <p:nvSpPr>
          <p:cNvPr id="1221" name="Shape 1221"/>
          <p:cNvSpPr txBox="1"/>
          <p:nvPr>
            <p:ph idx="4294967295" type="title"/>
          </p:nvPr>
        </p:nvSpPr>
        <p:spPr>
          <a:xfrm>
            <a:off x="303300" y="335375"/>
            <a:ext cx="8520600" cy="5277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a:t>
            </a:r>
            <a:r>
              <a:rPr lang="en" sz="2400">
                <a:solidFill>
                  <a:srgbClr val="FFFFFF"/>
                </a:solidFill>
                <a:latin typeface="Consolas"/>
                <a:ea typeface="Consolas"/>
                <a:cs typeface="Consolas"/>
                <a:sym typeface="Consolas"/>
              </a:rPr>
              <a:t>pwd</a:t>
            </a:r>
          </a:p>
        </p:txBody>
      </p:sp>
      <p:sp>
        <p:nvSpPr>
          <p:cNvPr id="1222" name="Shape 1222"/>
          <p:cNvSpPr txBox="1"/>
          <p:nvPr/>
        </p:nvSpPr>
        <p:spPr>
          <a:xfrm>
            <a:off x="303300" y="1528525"/>
            <a:ext cx="8235000" cy="4293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Everyone type </a:t>
            </a:r>
            <a:r>
              <a:rPr lang="en" sz="1600">
                <a:highlight>
                  <a:srgbClr val="D0E0E3"/>
                </a:highlight>
                <a:latin typeface="Consolas"/>
                <a:ea typeface="Consolas"/>
                <a:cs typeface="Consolas"/>
                <a:sym typeface="Consolas"/>
              </a:rPr>
              <a:t>pwd</a:t>
            </a:r>
            <a:r>
              <a:rPr lang="en" sz="1600">
                <a:latin typeface="Trebuchet MS"/>
                <a:ea typeface="Trebuchet MS"/>
                <a:cs typeface="Trebuchet MS"/>
                <a:sym typeface="Trebuchet MS"/>
              </a:rPr>
              <a:t> and then hit enter.</a:t>
            </a:r>
          </a:p>
        </p:txBody>
      </p:sp>
      <p:sp>
        <p:nvSpPr>
          <p:cNvPr id="1223" name="Shape 1223"/>
          <p:cNvSpPr txBox="1"/>
          <p:nvPr/>
        </p:nvSpPr>
        <p:spPr>
          <a:xfrm>
            <a:off x="644549" y="90840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b="1" i="1" lang="en" sz="2400">
                <a:solidFill>
                  <a:srgbClr val="FFFFFF"/>
                </a:solidFill>
                <a:latin typeface="Trebuchet MS"/>
                <a:ea typeface="Trebuchet MS"/>
                <a:cs typeface="Trebuchet MS"/>
                <a:sym typeface="Trebuchet MS"/>
              </a:rPr>
              <a:t>W</a:t>
            </a:r>
            <a:r>
              <a:rPr b="1" i="1" lang="en" sz="2400">
                <a:solidFill>
                  <a:srgbClr val="FFFFFF"/>
                </a:solidFill>
                <a:latin typeface="Trebuchet MS"/>
                <a:ea typeface="Trebuchet MS"/>
                <a:cs typeface="Trebuchet MS"/>
                <a:sym typeface="Trebuchet MS"/>
              </a:rPr>
              <a:t>here</a:t>
            </a:r>
            <a:r>
              <a:rPr i="1" lang="en" sz="2400">
                <a:solidFill>
                  <a:srgbClr val="FFFFFF"/>
                </a:solidFill>
                <a:latin typeface="Georgia"/>
                <a:ea typeface="Georgia"/>
                <a:cs typeface="Georgia"/>
                <a:sym typeface="Georgia"/>
              </a:rPr>
              <a:t> </a:t>
            </a:r>
            <a:r>
              <a:rPr lang="en" sz="2400">
                <a:solidFill>
                  <a:srgbClr val="FFFFFF"/>
                </a:solidFill>
                <a:latin typeface="Georgia"/>
                <a:ea typeface="Georgia"/>
                <a:cs typeface="Georgia"/>
                <a:sym typeface="Georgia"/>
              </a:rPr>
              <a:t>are you?</a:t>
            </a:r>
          </a:p>
        </p:txBody>
      </p:sp>
      <p:pic>
        <p:nvPicPr>
          <p:cNvPr id="1224" name="Shape 1224"/>
          <p:cNvPicPr preferRelativeResize="0"/>
          <p:nvPr/>
        </p:nvPicPr>
        <p:blipFill>
          <a:blip r:embed="rId3">
            <a:alphaModFix/>
          </a:blip>
          <a:stretch>
            <a:fillRect/>
          </a:stretch>
        </p:blipFill>
        <p:spPr>
          <a:xfrm>
            <a:off x="1510837" y="2095300"/>
            <a:ext cx="5648325" cy="1352550"/>
          </a:xfrm>
          <a:prstGeom prst="rect">
            <a:avLst/>
          </a:prstGeom>
          <a:noFill/>
          <a:ln>
            <a:noFill/>
          </a:ln>
        </p:spPr>
      </p:pic>
      <p:pic>
        <p:nvPicPr>
          <p:cNvPr id="1225" name="Shape 1225"/>
          <p:cNvPicPr preferRelativeResize="0"/>
          <p:nvPr/>
        </p:nvPicPr>
        <p:blipFill>
          <a:blip r:embed="rId4">
            <a:alphaModFix/>
          </a:blip>
          <a:stretch>
            <a:fillRect/>
          </a:stretch>
        </p:blipFill>
        <p:spPr>
          <a:xfrm>
            <a:off x="2994250" y="3690375"/>
            <a:ext cx="2681530" cy="1162249"/>
          </a:xfrm>
          <a:prstGeom prst="rect">
            <a:avLst/>
          </a:prstGeom>
          <a:noFill/>
          <a:ln>
            <a:noFill/>
          </a:ln>
        </p:spPr>
      </p:pic>
      <p:sp>
        <p:nvSpPr>
          <p:cNvPr id="1226" name="Shape 1226"/>
          <p:cNvSpPr/>
          <p:nvPr/>
        </p:nvSpPr>
        <p:spPr>
          <a:xfrm>
            <a:off x="3500925" y="2798675"/>
            <a:ext cx="1294500" cy="891600"/>
          </a:xfrm>
          <a:prstGeom prst="downArrowCallout">
            <a:avLst>
              <a:gd fmla="val 25000" name="adj1"/>
              <a:gd fmla="val 25000" name="adj2"/>
              <a:gd fmla="val 25000" name="adj3"/>
              <a:gd fmla="val 64977" name="adj4"/>
            </a:avLst>
          </a:prstGeom>
          <a:noFill/>
          <a:ln cap="flat" cmpd="sng" w="28575">
            <a:solidFill>
              <a:srgbClr val="FFE599"/>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highlight>
                <a:srgbClr val="FFD966"/>
              </a:highlight>
            </a:endParaRPr>
          </a:p>
        </p:txBody>
      </p:sp>
      <p:sp>
        <p:nvSpPr>
          <p:cNvPr id="1227" name="Shape 1227"/>
          <p:cNvSpPr txBox="1"/>
          <p:nvPr/>
        </p:nvSpPr>
        <p:spPr>
          <a:xfrm>
            <a:off x="3661000" y="2716225"/>
            <a:ext cx="1016100" cy="535500"/>
          </a:xfrm>
          <a:prstGeom prst="rect">
            <a:avLst/>
          </a:prstGeom>
          <a:noFill/>
          <a:ln>
            <a:noFill/>
          </a:ln>
        </p:spPr>
        <p:txBody>
          <a:bodyPr anchorCtr="0" anchor="t" bIns="91425" lIns="91425" rIns="91425" tIns="91425">
            <a:noAutofit/>
          </a:bodyPr>
          <a:lstStyle/>
          <a:p>
            <a:pPr lvl="0" rtl="0" algn="ctr">
              <a:spcBef>
                <a:spcPts val="0"/>
              </a:spcBef>
              <a:buNone/>
            </a:pPr>
            <a:r>
              <a:rPr b="1" lang="en" sz="3000">
                <a:solidFill>
                  <a:srgbClr val="FFE599"/>
                </a:solidFill>
                <a:latin typeface="Consolas"/>
                <a:ea typeface="Consolas"/>
                <a:cs typeface="Consolas"/>
                <a:sym typeface="Consolas"/>
              </a:rPr>
              <a:t>pwd</a:t>
            </a: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31" name="Shape 1231"/>
        <p:cNvGrpSpPr/>
        <p:nvPr/>
      </p:nvGrpSpPr>
      <p:grpSpPr>
        <a:xfrm>
          <a:off x="0" y="0"/>
          <a:ext cx="0" cy="0"/>
          <a:chOff x="0" y="0"/>
          <a:chExt cx="0" cy="0"/>
        </a:xfrm>
      </p:grpSpPr>
      <p:sp>
        <p:nvSpPr>
          <p:cNvPr id="1232" name="Shape 1232"/>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33" name="Shape 1233"/>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34" name="Shape 1234"/>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But </a:t>
            </a:r>
            <a:r>
              <a:rPr b="1" lang="en" u="sng">
                <a:latin typeface="Trebuchet MS"/>
                <a:ea typeface="Trebuchet MS"/>
                <a:cs typeface="Trebuchet MS"/>
                <a:sym typeface="Trebuchet MS"/>
              </a:rPr>
              <a:t>where</a:t>
            </a:r>
            <a:r>
              <a:rPr b="1" lang="en">
                <a:latin typeface="Trebuchet MS"/>
                <a:ea typeface="Trebuchet MS"/>
                <a:cs typeface="Trebuchet MS"/>
                <a:sym typeface="Trebuchet MS"/>
              </a:rPr>
              <a:t> </a:t>
            </a:r>
            <a:r>
              <a:rPr lang="en">
                <a:latin typeface="Trebuchet MS"/>
                <a:ea typeface="Trebuchet MS"/>
                <a:cs typeface="Trebuchet MS"/>
                <a:sym typeface="Trebuchet MS"/>
              </a:rPr>
              <a:t>is that? This is non-intuitive, but </a:t>
            </a:r>
            <a:r>
              <a:rPr i="1" lang="en">
                <a:latin typeface="Trebuchet MS"/>
                <a:ea typeface="Trebuchet MS"/>
                <a:cs typeface="Trebuchet MS"/>
                <a:sym typeface="Trebuchet MS"/>
              </a:rPr>
              <a:t>you’re already in</a:t>
            </a:r>
            <a:r>
              <a:rPr lang="en">
                <a:latin typeface="Trebuchet MS"/>
                <a:ea typeface="Trebuchet MS"/>
                <a:cs typeface="Trebuchet MS"/>
                <a:sym typeface="Trebuchet MS"/>
              </a:rPr>
              <a:t> C:\cgywin because you’re using the cygwin window, so</a:t>
            </a:r>
          </a:p>
        </p:txBody>
      </p:sp>
      <p:sp>
        <p:nvSpPr>
          <p:cNvPr id="1235" name="Shape 1235"/>
          <p:cNvSpPr txBox="1"/>
          <p:nvPr/>
        </p:nvSpPr>
        <p:spPr>
          <a:xfrm>
            <a:off x="3477000" y="2082075"/>
            <a:ext cx="2190000" cy="3777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This location:</a:t>
            </a:r>
          </a:p>
        </p:txBody>
      </p:sp>
      <p:sp>
        <p:nvSpPr>
          <p:cNvPr id="1236" name="Shape 1236"/>
          <p:cNvSpPr txBox="1"/>
          <p:nvPr/>
        </p:nvSpPr>
        <p:spPr>
          <a:xfrm>
            <a:off x="3477000" y="3856475"/>
            <a:ext cx="2190000" cy="377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Is this location:</a:t>
            </a:r>
          </a:p>
        </p:txBody>
      </p:sp>
      <p:pic>
        <p:nvPicPr>
          <p:cNvPr id="1237" name="Shape 1237"/>
          <p:cNvPicPr preferRelativeResize="0"/>
          <p:nvPr/>
        </p:nvPicPr>
        <p:blipFill>
          <a:blip r:embed="rId3">
            <a:alphaModFix/>
          </a:blip>
          <a:stretch>
            <a:fillRect/>
          </a:stretch>
        </p:blipFill>
        <p:spPr>
          <a:xfrm>
            <a:off x="1509712" y="4274075"/>
            <a:ext cx="6124575" cy="361950"/>
          </a:xfrm>
          <a:prstGeom prst="rect">
            <a:avLst/>
          </a:prstGeom>
          <a:noFill/>
          <a:ln>
            <a:noFill/>
          </a:ln>
        </p:spPr>
      </p:pic>
      <p:pic>
        <p:nvPicPr>
          <p:cNvPr id="1238" name="Shape 1238"/>
          <p:cNvPicPr preferRelativeResize="0"/>
          <p:nvPr/>
        </p:nvPicPr>
        <p:blipFill>
          <a:blip r:embed="rId4">
            <a:alphaModFix/>
          </a:blip>
          <a:stretch>
            <a:fillRect/>
          </a:stretch>
        </p:blipFill>
        <p:spPr>
          <a:xfrm>
            <a:off x="3231234" y="2450050"/>
            <a:ext cx="2681530" cy="1162249"/>
          </a:xfrm>
          <a:prstGeom prst="rect">
            <a:avLst/>
          </a:prstGeom>
          <a:noFill/>
          <a:ln>
            <a:noFill/>
          </a:ln>
        </p:spPr>
      </p:pic>
      <p:sp>
        <p:nvSpPr>
          <p:cNvPr id="1239" name="Shape 1239"/>
          <p:cNvSpPr/>
          <p:nvPr/>
        </p:nvSpPr>
        <p:spPr>
          <a:xfrm>
            <a:off x="5912775" y="2978925"/>
            <a:ext cx="1721400" cy="1914000"/>
          </a:xfrm>
          <a:prstGeom prst="curvedLeftArrow">
            <a:avLst>
              <a:gd fmla="val 25000" name="adj1"/>
              <a:gd fmla="val 50000" name="adj2"/>
              <a:gd fmla="val 25663" name="adj3"/>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3" name="Shape 1243"/>
        <p:cNvGrpSpPr/>
        <p:nvPr/>
      </p:nvGrpSpPr>
      <p:grpSpPr>
        <a:xfrm>
          <a:off x="0" y="0"/>
          <a:ext cx="0" cy="0"/>
          <a:chOff x="0" y="0"/>
          <a:chExt cx="0" cy="0"/>
        </a:xfrm>
      </p:grpSpPr>
      <p:sp>
        <p:nvSpPr>
          <p:cNvPr id="1244" name="Shape 1244"/>
          <p:cNvSpPr txBox="1"/>
          <p:nvPr>
            <p:ph idx="4294967295" type="title"/>
          </p:nvPr>
        </p:nvSpPr>
        <p:spPr>
          <a:xfrm>
            <a:off x="303300" y="335375"/>
            <a:ext cx="8520600" cy="625200"/>
          </a:xfrm>
          <a:prstGeom prst="rect">
            <a:avLst/>
          </a:prstGeom>
          <a:solidFill>
            <a:schemeClr val="accent4"/>
          </a:solidFill>
          <a:ln>
            <a:noFill/>
          </a:ln>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1245" name="Shape 1245"/>
          <p:cNvSpPr txBox="1"/>
          <p:nvPr/>
        </p:nvSpPr>
        <p:spPr>
          <a:xfrm>
            <a:off x="454500" y="1057925"/>
            <a:ext cx="8235000" cy="37791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a:latin typeface="Trebuchet MS"/>
                <a:ea typeface="Trebuchet MS"/>
                <a:cs typeface="Trebuchet MS"/>
                <a:sym typeface="Trebuchet MS"/>
              </a:rPr>
              <a:t>Where am I? = “print working directory” = </a:t>
            </a:r>
            <a:r>
              <a:rPr lang="en">
                <a:highlight>
                  <a:srgbClr val="D0E0E3"/>
                </a:highlight>
                <a:latin typeface="Consolas"/>
                <a:ea typeface="Consolas"/>
                <a:cs typeface="Consolas"/>
                <a:sym typeface="Consolas"/>
              </a:rPr>
              <a:t>pwd</a:t>
            </a: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49" name="Shape 1249"/>
        <p:cNvGrpSpPr/>
        <p:nvPr/>
      </p:nvGrpSpPr>
      <p:grpSpPr>
        <a:xfrm>
          <a:off x="0" y="0"/>
          <a:ext cx="0" cy="0"/>
          <a:chOff x="0" y="0"/>
          <a:chExt cx="0" cy="0"/>
        </a:xfrm>
      </p:grpSpPr>
      <p:pic>
        <p:nvPicPr>
          <p:cNvPr id="1250" name="Shape 1250"/>
          <p:cNvPicPr preferRelativeResize="0"/>
          <p:nvPr/>
        </p:nvPicPr>
        <p:blipFill>
          <a:blip r:embed="rId3">
            <a:alphaModFix/>
          </a:blip>
          <a:stretch>
            <a:fillRect/>
          </a:stretch>
        </p:blipFill>
        <p:spPr>
          <a:xfrm>
            <a:off x="1858500" y="2293262"/>
            <a:ext cx="5410200" cy="2428875"/>
          </a:xfrm>
          <a:prstGeom prst="rect">
            <a:avLst/>
          </a:prstGeom>
          <a:noFill/>
          <a:ln>
            <a:noFill/>
          </a:ln>
        </p:spPr>
      </p:pic>
      <p:sp>
        <p:nvSpPr>
          <p:cNvPr id="1251" name="Shape 1251"/>
          <p:cNvSpPr txBox="1"/>
          <p:nvPr>
            <p:ph idx="4294967295" type="title"/>
          </p:nvPr>
        </p:nvSpPr>
        <p:spPr>
          <a:xfrm>
            <a:off x="303300" y="335375"/>
            <a:ext cx="8520600" cy="5277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a:t>
            </a:r>
            <a:r>
              <a:rPr lang="en" sz="2400">
                <a:solidFill>
                  <a:srgbClr val="FFFFFF"/>
                </a:solidFill>
                <a:latin typeface="Consolas"/>
                <a:ea typeface="Consolas"/>
                <a:cs typeface="Consolas"/>
                <a:sym typeface="Consolas"/>
              </a:rPr>
              <a:t>ls</a:t>
            </a:r>
          </a:p>
        </p:txBody>
      </p:sp>
      <p:sp>
        <p:nvSpPr>
          <p:cNvPr id="1252" name="Shape 1252"/>
          <p:cNvSpPr txBox="1"/>
          <p:nvPr/>
        </p:nvSpPr>
        <p:spPr>
          <a:xfrm>
            <a:off x="303300" y="1622150"/>
            <a:ext cx="8235000" cy="4293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Everyone type </a:t>
            </a:r>
            <a:r>
              <a:rPr lang="en" sz="1600">
                <a:highlight>
                  <a:srgbClr val="D0E0E3"/>
                </a:highlight>
                <a:latin typeface="Consolas"/>
                <a:ea typeface="Consolas"/>
                <a:cs typeface="Consolas"/>
                <a:sym typeface="Consolas"/>
              </a:rPr>
              <a:t>ls</a:t>
            </a:r>
            <a:r>
              <a:rPr lang="en" sz="1600">
                <a:latin typeface="Trebuchet MS"/>
                <a:ea typeface="Trebuchet MS"/>
                <a:cs typeface="Trebuchet MS"/>
                <a:sym typeface="Trebuchet MS"/>
              </a:rPr>
              <a:t> and then hit enter (that is L as in Lemon)</a:t>
            </a:r>
          </a:p>
        </p:txBody>
      </p:sp>
      <p:sp>
        <p:nvSpPr>
          <p:cNvPr id="1253" name="Shape 1253"/>
          <p:cNvSpPr txBox="1"/>
          <p:nvPr/>
        </p:nvSpPr>
        <p:spPr>
          <a:xfrm>
            <a:off x="644549" y="1002025"/>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b="1" i="1" lang="en" sz="2400">
                <a:solidFill>
                  <a:srgbClr val="FFFFFF"/>
                </a:solidFill>
                <a:latin typeface="Georgia"/>
                <a:ea typeface="Georgia"/>
                <a:cs typeface="Georgia"/>
                <a:sym typeface="Georgia"/>
              </a:rPr>
              <a:t>What </a:t>
            </a:r>
            <a:r>
              <a:rPr lang="en" sz="2400">
                <a:solidFill>
                  <a:srgbClr val="FFFFFF"/>
                </a:solidFill>
                <a:latin typeface="Georgia"/>
                <a:ea typeface="Georgia"/>
                <a:cs typeface="Georgia"/>
                <a:sym typeface="Georgia"/>
              </a:rPr>
              <a:t>is here?</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Setting up your tech:</a:t>
            </a:r>
            <a:br>
              <a:rPr lang="en" sz="7200"/>
            </a:br>
            <a:r>
              <a:rPr lang="en"/>
              <a:t>A long-ish pitstop</a:t>
            </a:r>
          </a:p>
          <a:p>
            <a:pPr lvl="0">
              <a:spcBef>
                <a:spcPts val="0"/>
              </a:spcBef>
              <a:buNone/>
            </a:pPr>
            <a:r>
              <a:t/>
            </a:r>
            <a:endParaRPr/>
          </a:p>
          <a:p>
            <a:pPr lvl="0" rtl="0">
              <a:spcBef>
                <a:spcPts val="0"/>
              </a:spcBef>
              <a:buNone/>
            </a:pPr>
            <a:r>
              <a:rPr b="0" lang="en" sz="2400"/>
              <a:t>(We promise you’re in the right workshop)</a:t>
            </a: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57" name="Shape 1257"/>
        <p:cNvGrpSpPr/>
        <p:nvPr/>
      </p:nvGrpSpPr>
      <p:grpSpPr>
        <a:xfrm>
          <a:off x="0" y="0"/>
          <a:ext cx="0" cy="0"/>
          <a:chOff x="0" y="0"/>
          <a:chExt cx="0" cy="0"/>
        </a:xfrm>
      </p:grpSpPr>
      <p:sp>
        <p:nvSpPr>
          <p:cNvPr id="1258" name="Shape 1258"/>
          <p:cNvSpPr txBox="1"/>
          <p:nvPr/>
        </p:nvSpPr>
        <p:spPr>
          <a:xfrm>
            <a:off x="454500" y="10334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59" name="Shape 1259"/>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Look, that is the same list of contents that I see if I navigate to C:\cygwin64\home\vaddoni2 in Windows:</a:t>
            </a:r>
          </a:p>
        </p:txBody>
      </p:sp>
      <p:pic>
        <p:nvPicPr>
          <p:cNvPr id="1260" name="Shape 1260"/>
          <p:cNvPicPr preferRelativeResize="0"/>
          <p:nvPr/>
        </p:nvPicPr>
        <p:blipFill>
          <a:blip r:embed="rId3">
            <a:alphaModFix/>
          </a:blip>
          <a:stretch>
            <a:fillRect/>
          </a:stretch>
        </p:blipFill>
        <p:spPr>
          <a:xfrm>
            <a:off x="5052375" y="1911025"/>
            <a:ext cx="3869540" cy="2998475"/>
          </a:xfrm>
          <a:prstGeom prst="rect">
            <a:avLst/>
          </a:prstGeom>
          <a:noFill/>
          <a:ln cap="flat" cmpd="sng" w="9525">
            <a:solidFill>
              <a:srgbClr val="999999"/>
            </a:solidFill>
            <a:prstDash val="solid"/>
            <a:round/>
            <a:headEnd len="med" w="med" type="none"/>
            <a:tailEnd len="med" w="med" type="none"/>
          </a:ln>
        </p:spPr>
      </p:pic>
      <p:sp>
        <p:nvSpPr>
          <p:cNvPr id="1261" name="Shape 1261"/>
          <p:cNvSpPr txBox="1"/>
          <p:nvPr>
            <p:ph idx="4294967295" type="title"/>
          </p:nvPr>
        </p:nvSpPr>
        <p:spPr>
          <a:xfrm>
            <a:off x="303300" y="335375"/>
            <a:ext cx="8520600" cy="5277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a:t>
            </a:r>
            <a:r>
              <a:rPr lang="en" sz="2400">
                <a:solidFill>
                  <a:srgbClr val="FFFFFF"/>
                </a:solidFill>
                <a:latin typeface="Consolas"/>
                <a:ea typeface="Consolas"/>
                <a:cs typeface="Consolas"/>
                <a:sym typeface="Consolas"/>
              </a:rPr>
              <a:t>ls</a:t>
            </a:r>
          </a:p>
        </p:txBody>
      </p:sp>
      <p:pic>
        <p:nvPicPr>
          <p:cNvPr id="1262" name="Shape 1262"/>
          <p:cNvPicPr preferRelativeResize="0"/>
          <p:nvPr/>
        </p:nvPicPr>
        <p:blipFill>
          <a:blip r:embed="rId4">
            <a:alphaModFix/>
          </a:blip>
          <a:stretch>
            <a:fillRect/>
          </a:stretch>
        </p:blipFill>
        <p:spPr>
          <a:xfrm>
            <a:off x="48850" y="2195825"/>
            <a:ext cx="5101599" cy="2428875"/>
          </a:xfrm>
          <a:prstGeom prst="rect">
            <a:avLst/>
          </a:prstGeom>
          <a:noFill/>
          <a:ln>
            <a:noFill/>
          </a:ln>
        </p:spPr>
      </p:pic>
      <p:sp>
        <p:nvSpPr>
          <p:cNvPr id="1263" name="Shape 1263"/>
          <p:cNvSpPr/>
          <p:nvPr/>
        </p:nvSpPr>
        <p:spPr>
          <a:xfrm flipH="1" rot="10800000">
            <a:off x="591600" y="3535675"/>
            <a:ext cx="6417300" cy="758700"/>
          </a:xfrm>
          <a:prstGeom prst="uturnArrow">
            <a:avLst>
              <a:gd fmla="val 25000" name="adj1"/>
              <a:gd fmla="val 24316" name="adj2"/>
              <a:gd fmla="val 24431" name="adj3"/>
              <a:gd fmla="val 43750" name="adj4"/>
              <a:gd fmla="val 100000" name="adj5"/>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7" name="Shape 1267"/>
        <p:cNvGrpSpPr/>
        <p:nvPr/>
      </p:nvGrpSpPr>
      <p:grpSpPr>
        <a:xfrm>
          <a:off x="0" y="0"/>
          <a:ext cx="0" cy="0"/>
          <a:chOff x="0" y="0"/>
          <a:chExt cx="0" cy="0"/>
        </a:xfrm>
      </p:grpSpPr>
      <p:sp>
        <p:nvSpPr>
          <p:cNvPr id="1268" name="Shape 1268"/>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1269" name="Shape 1269"/>
          <p:cNvSpPr txBox="1"/>
          <p:nvPr/>
        </p:nvSpPr>
        <p:spPr>
          <a:xfrm>
            <a:off x="454500" y="1057925"/>
            <a:ext cx="8235000" cy="37791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a:latin typeface="Trebuchet MS"/>
                <a:ea typeface="Trebuchet MS"/>
                <a:cs typeface="Trebuchet MS"/>
                <a:sym typeface="Trebuchet MS"/>
              </a:rPr>
              <a:t>Where am I? = “print working directory” = </a:t>
            </a:r>
            <a:r>
              <a:rPr lang="en">
                <a:highlight>
                  <a:srgbClr val="D0E0E3"/>
                </a:highlight>
                <a:latin typeface="Consolas"/>
                <a:ea typeface="Consolas"/>
                <a:cs typeface="Consolas"/>
                <a:sym typeface="Consolas"/>
              </a:rPr>
              <a:t>pwd</a:t>
            </a:r>
          </a:p>
          <a:p>
            <a:pPr lvl="0" rtl="0">
              <a:lnSpc>
                <a:spcPct val="150000"/>
              </a:lnSpc>
              <a:spcBef>
                <a:spcPts val="0"/>
              </a:spcBef>
              <a:buNone/>
            </a:pPr>
            <a:r>
              <a:rPr lang="en">
                <a:solidFill>
                  <a:schemeClr val="dk2"/>
                </a:solidFill>
                <a:latin typeface="Trebuchet MS"/>
                <a:ea typeface="Trebuchet MS"/>
                <a:cs typeface="Trebuchet MS"/>
                <a:sym typeface="Trebuchet MS"/>
              </a:rPr>
              <a:t>What is here? = “list” = </a:t>
            </a:r>
            <a:r>
              <a:rPr lang="en">
                <a:solidFill>
                  <a:schemeClr val="dk2"/>
                </a:solidFill>
                <a:highlight>
                  <a:srgbClr val="D0E0E3"/>
                </a:highlight>
                <a:latin typeface="Consolas"/>
                <a:ea typeface="Consolas"/>
                <a:cs typeface="Consolas"/>
                <a:sym typeface="Consolas"/>
              </a:rPr>
              <a:t>ls</a:t>
            </a:r>
          </a:p>
          <a:p>
            <a:pPr lvl="0" rtl="0">
              <a:lnSpc>
                <a:spcPct val="150000"/>
              </a:lnSpc>
              <a:spcBef>
                <a:spcPts val="0"/>
              </a:spcBef>
              <a:buNone/>
            </a:pPr>
            <a:r>
              <a:t/>
            </a:r>
            <a:endParaRPr sz="1100">
              <a:solidFill>
                <a:schemeClr val="dk2"/>
              </a:solidFill>
              <a:latin typeface="Trebuchet MS"/>
              <a:ea typeface="Trebuchet MS"/>
              <a:cs typeface="Trebuchet MS"/>
              <a:sym typeface="Trebuchet MS"/>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3" name="Shape 1273"/>
        <p:cNvGrpSpPr/>
        <p:nvPr/>
      </p:nvGrpSpPr>
      <p:grpSpPr>
        <a:xfrm>
          <a:off x="0" y="0"/>
          <a:ext cx="0" cy="0"/>
          <a:chOff x="0" y="0"/>
          <a:chExt cx="0" cy="0"/>
        </a:xfrm>
      </p:grpSpPr>
      <p:sp>
        <p:nvSpPr>
          <p:cNvPr id="1274" name="Shape 1274"/>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75" name="Shape 1275"/>
          <p:cNvSpPr txBox="1"/>
          <p:nvPr/>
        </p:nvSpPr>
        <p:spPr>
          <a:xfrm>
            <a:off x="454500" y="11823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you’re going to move </a:t>
            </a:r>
            <a:r>
              <a:rPr i="1" lang="en">
                <a:latin typeface="Trebuchet MS"/>
                <a:ea typeface="Trebuchet MS"/>
                <a:cs typeface="Trebuchet MS"/>
                <a:sym typeface="Trebuchet MS"/>
              </a:rPr>
              <a:t>from </a:t>
            </a:r>
            <a:r>
              <a:rPr lang="en">
                <a:latin typeface="Trebuchet MS"/>
                <a:ea typeface="Trebuchet MS"/>
                <a:cs typeface="Trebuchet MS"/>
                <a:sym typeface="Trebuchet MS"/>
              </a:rPr>
              <a:t>where you are</a:t>
            </a:r>
            <a:r>
              <a:rPr lang="en">
                <a:latin typeface="Trebuchet MS"/>
                <a:ea typeface="Trebuchet MS"/>
                <a:cs typeface="Trebuchet MS"/>
                <a:sym typeface="Trebuchet MS"/>
              </a:rPr>
              <a:t> </a:t>
            </a:r>
            <a:r>
              <a:rPr i="1" lang="en">
                <a:latin typeface="Trebuchet MS"/>
                <a:ea typeface="Trebuchet MS"/>
                <a:cs typeface="Trebuchet MS"/>
                <a:sym typeface="Trebuchet MS"/>
              </a:rPr>
              <a:t>into </a:t>
            </a:r>
            <a:r>
              <a:rPr lang="en">
                <a:latin typeface="Trebuchet MS"/>
                <a:ea typeface="Trebuchet MS"/>
                <a:cs typeface="Trebuchet MS"/>
                <a:sym typeface="Trebuchet MS"/>
              </a:rPr>
              <a:t>the MARAC API Workshop clone folder:</a:t>
            </a:r>
          </a:p>
        </p:txBody>
      </p:sp>
      <p:sp>
        <p:nvSpPr>
          <p:cNvPr id="1276" name="Shape 1276"/>
          <p:cNvSpPr txBox="1"/>
          <p:nvPr/>
        </p:nvSpPr>
        <p:spPr>
          <a:xfrm>
            <a:off x="515550" y="1777275"/>
            <a:ext cx="8235000" cy="377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To move into that folder I’ll type </a:t>
            </a:r>
            <a:r>
              <a:rPr lang="en">
                <a:highlight>
                  <a:srgbClr val="D0E0E3"/>
                </a:highlight>
                <a:latin typeface="Consolas"/>
                <a:ea typeface="Consolas"/>
                <a:cs typeface="Consolas"/>
                <a:sym typeface="Consolas"/>
              </a:rPr>
              <a:t>cd</a:t>
            </a:r>
            <a:r>
              <a:rPr lang="en">
                <a:latin typeface="Trebuchet MS"/>
                <a:ea typeface="Trebuchet MS"/>
                <a:cs typeface="Trebuchet MS"/>
                <a:sym typeface="Trebuchet MS"/>
              </a:rPr>
              <a:t> (change directory), leave a space, and then the name of the directory I want to go into: </a:t>
            </a:r>
            <a:r>
              <a:rPr lang="en">
                <a:highlight>
                  <a:srgbClr val="D0E0E3"/>
                </a:highlight>
                <a:latin typeface="Consolas"/>
                <a:ea typeface="Consolas"/>
                <a:cs typeface="Consolas"/>
                <a:sym typeface="Consolas"/>
              </a:rPr>
              <a:t>cd MARAC_API_Workshop</a:t>
            </a:r>
          </a:p>
        </p:txBody>
      </p:sp>
      <p:pic>
        <p:nvPicPr>
          <p:cNvPr id="1277" name="Shape 1277"/>
          <p:cNvPicPr preferRelativeResize="0"/>
          <p:nvPr/>
        </p:nvPicPr>
        <p:blipFill>
          <a:blip r:embed="rId3">
            <a:alphaModFix/>
          </a:blip>
          <a:stretch>
            <a:fillRect/>
          </a:stretch>
        </p:blipFill>
        <p:spPr>
          <a:xfrm>
            <a:off x="1747837" y="2507200"/>
            <a:ext cx="5648325" cy="24955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1" name="Shape 1281"/>
        <p:cNvGrpSpPr/>
        <p:nvPr/>
      </p:nvGrpSpPr>
      <p:grpSpPr>
        <a:xfrm>
          <a:off x="0" y="0"/>
          <a:ext cx="0" cy="0"/>
          <a:chOff x="0" y="0"/>
          <a:chExt cx="0" cy="0"/>
        </a:xfrm>
      </p:grpSpPr>
      <p:sp>
        <p:nvSpPr>
          <p:cNvPr id="1282" name="Shape 1282"/>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83" name="Shape 1283"/>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84" name="Shape 1284"/>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Happily, the directory you’re in now is more obvious with that handy yellow text.</a:t>
            </a:r>
          </a:p>
        </p:txBody>
      </p:sp>
      <p:sp>
        <p:nvSpPr>
          <p:cNvPr id="1285" name="Shape 1285"/>
          <p:cNvSpPr txBox="1"/>
          <p:nvPr/>
        </p:nvSpPr>
        <p:spPr>
          <a:xfrm>
            <a:off x="515550" y="1777275"/>
            <a:ext cx="8235000" cy="3777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So remember:</a:t>
            </a:r>
          </a:p>
          <a:p>
            <a:pPr indent="-228600" lvl="0" marL="457200">
              <a:lnSpc>
                <a:spcPct val="150000"/>
              </a:lnSpc>
              <a:spcBef>
                <a:spcPts val="0"/>
              </a:spcBef>
              <a:buFont typeface="Trebuchet MS"/>
              <a:buChar char="●"/>
            </a:pPr>
            <a:r>
              <a:rPr lang="en">
                <a:latin typeface="Trebuchet MS"/>
                <a:ea typeface="Trebuchet MS"/>
                <a:cs typeface="Trebuchet MS"/>
                <a:sym typeface="Trebuchet MS"/>
              </a:rPr>
              <a:t>The path in Windows is: C:\cygwin64\home\vaddoni2\MARAC_API_Workshop (but this varies by user)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And the </a:t>
            </a:r>
            <a:r>
              <a:rPr i="1" lang="en">
                <a:latin typeface="Trebuchet MS"/>
                <a:ea typeface="Trebuchet MS"/>
                <a:cs typeface="Trebuchet MS"/>
                <a:sym typeface="Trebuchet MS"/>
              </a:rPr>
              <a:t>same path</a:t>
            </a:r>
            <a:r>
              <a:rPr lang="en">
                <a:latin typeface="Trebuchet MS"/>
                <a:ea typeface="Trebuchet MS"/>
                <a:cs typeface="Trebuchet MS"/>
                <a:sym typeface="Trebuchet MS"/>
              </a:rPr>
              <a:t> in Cgywin looks like the new prompt, below:</a:t>
            </a:r>
          </a:p>
        </p:txBody>
      </p:sp>
      <p:pic>
        <p:nvPicPr>
          <p:cNvPr id="1286" name="Shape 1286"/>
          <p:cNvPicPr preferRelativeResize="0"/>
          <p:nvPr/>
        </p:nvPicPr>
        <p:blipFill>
          <a:blip r:embed="rId3">
            <a:alphaModFix/>
          </a:blip>
          <a:stretch>
            <a:fillRect/>
          </a:stretch>
        </p:blipFill>
        <p:spPr>
          <a:xfrm>
            <a:off x="2628900" y="3152450"/>
            <a:ext cx="3886200" cy="42862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0" name="Shape 1290"/>
        <p:cNvGrpSpPr/>
        <p:nvPr/>
      </p:nvGrpSpPr>
      <p:grpSpPr>
        <a:xfrm>
          <a:off x="0" y="0"/>
          <a:ext cx="0" cy="0"/>
          <a:chOff x="0" y="0"/>
          <a:chExt cx="0" cy="0"/>
        </a:xfrm>
      </p:grpSpPr>
      <p:sp>
        <p:nvSpPr>
          <p:cNvPr id="1291" name="Shape 1291"/>
          <p:cNvSpPr txBox="1"/>
          <p:nvPr/>
        </p:nvSpPr>
        <p:spPr>
          <a:xfrm>
            <a:off x="454500" y="1109675"/>
            <a:ext cx="82350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292" name="Shape 1292"/>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a:p>
            <a:pPr lvl="0" rtl="0">
              <a:lnSpc>
                <a:spcPct val="115000"/>
              </a:lnSpc>
              <a:spcBef>
                <a:spcPts val="0"/>
              </a:spcBef>
              <a:buNone/>
            </a:pPr>
            <a:r>
              <a:rPr lang="en" sz="1200">
                <a:solidFill>
                  <a:srgbClr val="FFFFFF"/>
                </a:solidFill>
                <a:latin typeface="Georgia"/>
                <a:ea typeface="Georgia"/>
                <a:cs typeface="Georgia"/>
                <a:sym typeface="Georgia"/>
              </a:rPr>
              <a:t>Where are you, and where do you want to go?</a:t>
            </a:r>
          </a:p>
        </p:txBody>
      </p:sp>
      <p:sp>
        <p:nvSpPr>
          <p:cNvPr id="1293" name="Shape 1293"/>
          <p:cNvSpPr txBox="1"/>
          <p:nvPr/>
        </p:nvSpPr>
        <p:spPr>
          <a:xfrm>
            <a:off x="454500" y="1410925"/>
            <a:ext cx="8235000" cy="429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I’m going to move </a:t>
            </a:r>
            <a:r>
              <a:rPr i="1" lang="en">
                <a:latin typeface="Trebuchet MS"/>
                <a:ea typeface="Trebuchet MS"/>
                <a:cs typeface="Trebuchet MS"/>
                <a:sym typeface="Trebuchet MS"/>
              </a:rPr>
              <a:t>from </a:t>
            </a:r>
            <a:r>
              <a:rPr lang="en">
                <a:latin typeface="Trebuchet MS"/>
                <a:ea typeface="Trebuchet MS"/>
                <a:cs typeface="Trebuchet MS"/>
                <a:sym typeface="Trebuchet MS"/>
              </a:rPr>
              <a:t>the </a:t>
            </a:r>
            <a:r>
              <a:rPr lang="en">
                <a:latin typeface="Trebuchet MS"/>
                <a:ea typeface="Trebuchet MS"/>
                <a:cs typeface="Trebuchet MS"/>
                <a:sym typeface="Trebuchet MS"/>
              </a:rPr>
              <a:t>MARAC API Workshop clone folder back to the Cgywin home directory:</a:t>
            </a:r>
          </a:p>
        </p:txBody>
      </p:sp>
      <p:sp>
        <p:nvSpPr>
          <p:cNvPr id="1294" name="Shape 1294"/>
          <p:cNvSpPr txBox="1"/>
          <p:nvPr/>
        </p:nvSpPr>
        <p:spPr>
          <a:xfrm>
            <a:off x="515550" y="1777275"/>
            <a:ext cx="8235000" cy="6240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Why? To teach you a simple command that means “go up one”</a:t>
            </a:r>
          </a:p>
          <a:p>
            <a:pPr lvl="0" rtl="0">
              <a:spcBef>
                <a:spcPts val="0"/>
              </a:spcBef>
              <a:buNone/>
            </a:pPr>
            <a:r>
              <a:rPr lang="en">
                <a:latin typeface="Trebuchet MS"/>
                <a:ea typeface="Trebuchet MS"/>
                <a:cs typeface="Trebuchet MS"/>
                <a:sym typeface="Trebuchet MS"/>
              </a:rPr>
              <a:t>Cd .. = “go up one”</a:t>
            </a:r>
          </a:p>
        </p:txBody>
      </p:sp>
      <p:pic>
        <p:nvPicPr>
          <p:cNvPr id="1295" name="Shape 1295"/>
          <p:cNvPicPr preferRelativeResize="0"/>
          <p:nvPr/>
        </p:nvPicPr>
        <p:blipFill>
          <a:blip r:embed="rId3">
            <a:alphaModFix/>
          </a:blip>
          <a:stretch>
            <a:fillRect/>
          </a:stretch>
        </p:blipFill>
        <p:spPr>
          <a:xfrm>
            <a:off x="1747837" y="2507200"/>
            <a:ext cx="5648325" cy="2495550"/>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9" name="Shape 1299"/>
        <p:cNvGrpSpPr/>
        <p:nvPr/>
      </p:nvGrpSpPr>
      <p:grpSpPr>
        <a:xfrm>
          <a:off x="0" y="0"/>
          <a:ext cx="0" cy="0"/>
          <a:chOff x="0" y="0"/>
          <a:chExt cx="0" cy="0"/>
        </a:xfrm>
      </p:grpSpPr>
      <p:sp>
        <p:nvSpPr>
          <p:cNvPr id="1300" name="Shape 1300"/>
          <p:cNvSpPr txBox="1"/>
          <p:nvPr>
            <p:ph idx="4294967295" type="title"/>
          </p:nvPr>
        </p:nvSpPr>
        <p:spPr>
          <a:xfrm>
            <a:off x="303300" y="335375"/>
            <a:ext cx="8520600" cy="6252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1301" name="Shape 1301"/>
          <p:cNvSpPr txBox="1"/>
          <p:nvPr/>
        </p:nvSpPr>
        <p:spPr>
          <a:xfrm>
            <a:off x="454500" y="1057925"/>
            <a:ext cx="8235000" cy="3779100"/>
          </a:xfrm>
          <a:prstGeom prst="rect">
            <a:avLst/>
          </a:prstGeom>
          <a:noFill/>
          <a:ln>
            <a:noFill/>
          </a:ln>
        </p:spPr>
        <p:txBody>
          <a:bodyPr anchorCtr="0" anchor="t" bIns="91425" lIns="91425" rIns="91425" tIns="91425">
            <a:noAutofit/>
          </a:bodyPr>
          <a:lstStyle/>
          <a:p>
            <a:pPr lvl="0">
              <a:lnSpc>
                <a:spcPct val="150000"/>
              </a:lnSpc>
              <a:spcBef>
                <a:spcPts val="0"/>
              </a:spcBef>
              <a:buNone/>
            </a:pPr>
            <a:r>
              <a:rPr lang="en">
                <a:latin typeface="Trebuchet MS"/>
                <a:ea typeface="Trebuchet MS"/>
                <a:cs typeface="Trebuchet MS"/>
                <a:sym typeface="Trebuchet MS"/>
              </a:rPr>
              <a:t>Where am I? = “print working directory” = </a:t>
            </a:r>
            <a:r>
              <a:rPr lang="en">
                <a:highlight>
                  <a:srgbClr val="D0E0E3"/>
                </a:highlight>
                <a:latin typeface="Consolas"/>
                <a:ea typeface="Consolas"/>
                <a:cs typeface="Consolas"/>
                <a:sym typeface="Consolas"/>
              </a:rPr>
              <a:t>pwd</a:t>
            </a:r>
          </a:p>
          <a:p>
            <a:pPr lvl="0" rtl="0">
              <a:lnSpc>
                <a:spcPct val="150000"/>
              </a:lnSpc>
              <a:spcBef>
                <a:spcPts val="0"/>
              </a:spcBef>
              <a:buNone/>
            </a:pPr>
            <a:r>
              <a:rPr lang="en">
                <a:solidFill>
                  <a:schemeClr val="dk2"/>
                </a:solidFill>
                <a:latin typeface="Trebuchet MS"/>
                <a:ea typeface="Trebuchet MS"/>
                <a:cs typeface="Trebuchet MS"/>
                <a:sym typeface="Trebuchet MS"/>
              </a:rPr>
              <a:t>What is here? = “list” = </a:t>
            </a:r>
            <a:r>
              <a:rPr lang="en">
                <a:solidFill>
                  <a:schemeClr val="dk2"/>
                </a:solidFill>
                <a:highlight>
                  <a:srgbClr val="D0E0E3"/>
                </a:highlight>
                <a:latin typeface="Consolas"/>
                <a:ea typeface="Consolas"/>
                <a:cs typeface="Consolas"/>
                <a:sym typeface="Consolas"/>
              </a:rPr>
              <a:t>ls</a:t>
            </a:r>
          </a:p>
          <a:p>
            <a:pPr lvl="0" rtl="0">
              <a:lnSpc>
                <a:spcPct val="150000"/>
              </a:lnSpc>
              <a:spcBef>
                <a:spcPts val="0"/>
              </a:spcBef>
              <a:buNone/>
            </a:pPr>
            <a:r>
              <a:rPr lang="en">
                <a:solidFill>
                  <a:schemeClr val="dk2"/>
                </a:solidFill>
                <a:latin typeface="Trebuchet MS"/>
                <a:ea typeface="Trebuchet MS"/>
                <a:cs typeface="Trebuchet MS"/>
                <a:sym typeface="Trebuchet MS"/>
              </a:rPr>
              <a:t>Move from here to there = “change directory” = </a:t>
            </a:r>
            <a:r>
              <a:rPr lang="en">
                <a:solidFill>
                  <a:schemeClr val="dk2"/>
                </a:solidFill>
                <a:highlight>
                  <a:srgbClr val="D0E0E3"/>
                </a:highlight>
                <a:latin typeface="Consolas"/>
                <a:ea typeface="Consolas"/>
                <a:cs typeface="Consolas"/>
                <a:sym typeface="Consolas"/>
              </a:rPr>
              <a:t>cd [type the name of the directory]</a:t>
            </a:r>
          </a:p>
          <a:p>
            <a:pPr lvl="0" rtl="0">
              <a:lnSpc>
                <a:spcPct val="150000"/>
              </a:lnSpc>
              <a:spcBef>
                <a:spcPts val="0"/>
              </a:spcBef>
              <a:buNone/>
            </a:pPr>
            <a:r>
              <a:rPr lang="en">
                <a:solidFill>
                  <a:schemeClr val="dk2"/>
                </a:solidFill>
                <a:latin typeface="Trebuchet MS"/>
                <a:ea typeface="Trebuchet MS"/>
                <a:cs typeface="Trebuchet MS"/>
                <a:sym typeface="Trebuchet MS"/>
              </a:rPr>
              <a:t>Move up one level = </a:t>
            </a:r>
            <a:r>
              <a:rPr lang="en">
                <a:solidFill>
                  <a:schemeClr val="dk2"/>
                </a:solidFill>
                <a:highlight>
                  <a:srgbClr val="D0E0E3"/>
                </a:highlight>
                <a:latin typeface="Consolas"/>
                <a:ea typeface="Consolas"/>
                <a:cs typeface="Consolas"/>
                <a:sym typeface="Consolas"/>
              </a:rPr>
              <a:t>cd ..</a:t>
            </a:r>
          </a:p>
          <a:p>
            <a:pPr lvl="0" rtl="0">
              <a:lnSpc>
                <a:spcPct val="150000"/>
              </a:lnSpc>
              <a:spcBef>
                <a:spcPts val="0"/>
              </a:spcBef>
              <a:buNone/>
            </a:pPr>
            <a:r>
              <a:rPr lang="en">
                <a:solidFill>
                  <a:schemeClr val="dk2"/>
                </a:solidFill>
                <a:latin typeface="Trebuchet MS"/>
                <a:ea typeface="Trebuchet MS"/>
                <a:cs typeface="Trebuchet MS"/>
                <a:sym typeface="Trebuchet MS"/>
              </a:rPr>
              <a:t>Repeat command = up arrow on the keyboard (go try it)</a:t>
            </a:r>
          </a:p>
          <a:p>
            <a:pPr lvl="0" rtl="0">
              <a:lnSpc>
                <a:spcPct val="150000"/>
              </a:lnSpc>
              <a:spcBef>
                <a:spcPts val="0"/>
              </a:spcBef>
              <a:buNone/>
            </a:pPr>
            <a:r>
              <a:t/>
            </a:r>
            <a:endParaRPr>
              <a:solidFill>
                <a:schemeClr val="dk2"/>
              </a:solidFill>
              <a:latin typeface="Trebuchet MS"/>
              <a:ea typeface="Trebuchet MS"/>
              <a:cs typeface="Trebuchet MS"/>
              <a:sym typeface="Trebuchet MS"/>
            </a:endParaRPr>
          </a:p>
          <a:p>
            <a:pPr lvl="0" rtl="0">
              <a:lnSpc>
                <a:spcPct val="150000"/>
              </a:lnSpc>
              <a:spcBef>
                <a:spcPts val="0"/>
              </a:spcBef>
              <a:buNone/>
            </a:pPr>
            <a:r>
              <a:rPr lang="en">
                <a:solidFill>
                  <a:schemeClr val="dk2"/>
                </a:solidFill>
                <a:latin typeface="Trebuchet MS"/>
                <a:ea typeface="Trebuchet MS"/>
                <a:cs typeface="Trebuchet MS"/>
                <a:sym typeface="Trebuchet MS"/>
              </a:rPr>
              <a:t>These are called Unix commands, so Google “unix commands” for other commands that will work on Macs and in Cygwin.</a:t>
            </a:r>
          </a:p>
          <a:p>
            <a:pPr lvl="0" rtl="0">
              <a:lnSpc>
                <a:spcPct val="150000"/>
              </a:lnSpc>
              <a:spcBef>
                <a:spcPts val="0"/>
              </a:spcBef>
              <a:buNone/>
            </a:pPr>
            <a:r>
              <a:t/>
            </a:r>
            <a:endParaRPr>
              <a:solidFill>
                <a:schemeClr val="dk2"/>
              </a:solidFill>
              <a:latin typeface="Trebuchet MS"/>
              <a:ea typeface="Trebuchet MS"/>
              <a:cs typeface="Trebuchet MS"/>
              <a:sym typeface="Trebuchet MS"/>
            </a:endParaRPr>
          </a:p>
          <a:p>
            <a:pPr lvl="0" rtl="0">
              <a:lnSpc>
                <a:spcPct val="150000"/>
              </a:lnSpc>
              <a:spcBef>
                <a:spcPts val="0"/>
              </a:spcBef>
              <a:buClr>
                <a:schemeClr val="dk2"/>
              </a:buClr>
              <a:buSzPct val="100000"/>
              <a:buFont typeface="Arial"/>
              <a:buNone/>
            </a:pPr>
            <a:r>
              <a:rPr lang="en" sz="1100">
                <a:solidFill>
                  <a:schemeClr val="dk2"/>
                </a:solidFill>
                <a:latin typeface="Trebuchet MS"/>
                <a:ea typeface="Trebuchet MS"/>
                <a:cs typeface="Trebuchet MS"/>
                <a:sym typeface="Trebuchet MS"/>
              </a:rPr>
              <a:t>To make your life harder, remember that these same commands </a:t>
            </a:r>
            <a:r>
              <a:rPr lang="en" sz="1100" u="sng">
                <a:solidFill>
                  <a:schemeClr val="dk2"/>
                </a:solidFill>
                <a:latin typeface="Trebuchet MS"/>
                <a:ea typeface="Trebuchet MS"/>
                <a:cs typeface="Trebuchet MS"/>
                <a:sym typeface="Trebuchet MS"/>
              </a:rPr>
              <a:t>do not</a:t>
            </a:r>
            <a:r>
              <a:rPr lang="en" sz="1100">
                <a:solidFill>
                  <a:schemeClr val="dk2"/>
                </a:solidFill>
                <a:latin typeface="Trebuchet MS"/>
                <a:ea typeface="Trebuchet MS"/>
                <a:cs typeface="Trebuchet MS"/>
                <a:sym typeface="Trebuchet MS"/>
              </a:rPr>
              <a:t> work in the Windows command prompt; those are MS-DOS commands.</a:t>
            </a: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05" name="Shape 1305"/>
        <p:cNvGrpSpPr/>
        <p:nvPr/>
      </p:nvGrpSpPr>
      <p:grpSpPr>
        <a:xfrm>
          <a:off x="0" y="0"/>
          <a:ext cx="0" cy="0"/>
          <a:chOff x="0" y="0"/>
          <a:chExt cx="0" cy="0"/>
        </a:xfrm>
      </p:grpSpPr>
      <p:sp>
        <p:nvSpPr>
          <p:cNvPr id="1306" name="Shape 1306"/>
          <p:cNvSpPr txBox="1"/>
          <p:nvPr>
            <p:ph idx="4294967295" type="title"/>
          </p:nvPr>
        </p:nvSpPr>
        <p:spPr>
          <a:xfrm>
            <a:off x="303300" y="335375"/>
            <a:ext cx="8520600" cy="5277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Command line bootcamp: Navigation</a:t>
            </a:r>
          </a:p>
        </p:txBody>
      </p:sp>
      <p:sp>
        <p:nvSpPr>
          <p:cNvPr id="1307" name="Shape 1307"/>
          <p:cNvSpPr txBox="1"/>
          <p:nvPr/>
        </p:nvSpPr>
        <p:spPr>
          <a:xfrm>
            <a:off x="454500" y="1487125"/>
            <a:ext cx="8235000" cy="4293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Everyone type </a:t>
            </a:r>
            <a:r>
              <a:rPr lang="en" sz="1600">
                <a:highlight>
                  <a:srgbClr val="D0E0E3"/>
                </a:highlight>
                <a:latin typeface="Consolas"/>
                <a:ea typeface="Consolas"/>
                <a:cs typeface="Consolas"/>
                <a:sym typeface="Consolas"/>
              </a:rPr>
              <a:t>pwd</a:t>
            </a:r>
            <a:r>
              <a:rPr lang="en" sz="1600">
                <a:latin typeface="Trebuchet MS"/>
                <a:ea typeface="Trebuchet MS"/>
                <a:cs typeface="Trebuchet MS"/>
                <a:sym typeface="Trebuchet MS"/>
              </a:rPr>
              <a:t> and then hit enter.</a:t>
            </a:r>
          </a:p>
        </p:txBody>
      </p:sp>
      <p:sp>
        <p:nvSpPr>
          <p:cNvPr id="1308" name="Shape 1308"/>
          <p:cNvSpPr txBox="1"/>
          <p:nvPr/>
        </p:nvSpPr>
        <p:spPr>
          <a:xfrm>
            <a:off x="652949" y="9473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cxnSp>
        <p:nvCxnSpPr>
          <p:cNvPr id="1309" name="Shape 1309"/>
          <p:cNvCxnSpPr/>
          <p:nvPr/>
        </p:nvCxnSpPr>
        <p:spPr>
          <a:xfrm>
            <a:off x="4572006" y="2228775"/>
            <a:ext cx="0" cy="2838300"/>
          </a:xfrm>
          <a:prstGeom prst="straightConnector1">
            <a:avLst/>
          </a:prstGeom>
          <a:noFill/>
          <a:ln cap="flat" cmpd="sng" w="9525">
            <a:solidFill>
              <a:schemeClr val="dk2"/>
            </a:solidFill>
            <a:prstDash val="solid"/>
            <a:round/>
            <a:headEnd len="lg" w="lg" type="none"/>
            <a:tailEnd len="lg" w="lg" type="none"/>
          </a:ln>
        </p:spPr>
      </p:cxnSp>
      <p:sp>
        <p:nvSpPr>
          <p:cNvPr id="1310" name="Shape 1310"/>
          <p:cNvSpPr txBox="1"/>
          <p:nvPr/>
        </p:nvSpPr>
        <p:spPr>
          <a:xfrm>
            <a:off x="480850" y="2266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1311" name="Shape 1311"/>
          <p:cNvSpPr txBox="1"/>
          <p:nvPr/>
        </p:nvSpPr>
        <p:spPr>
          <a:xfrm>
            <a:off x="5108126" y="2266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1312" name="Shape 1312"/>
          <p:cNvSpPr txBox="1"/>
          <p:nvPr/>
        </p:nvSpPr>
        <p:spPr>
          <a:xfrm>
            <a:off x="193000" y="2715825"/>
            <a:ext cx="4225800" cy="2307600"/>
          </a:xfrm>
          <a:prstGeom prst="rect">
            <a:avLst/>
          </a:prstGeom>
          <a:noFill/>
          <a:ln>
            <a:noFill/>
          </a:ln>
        </p:spPr>
        <p:txBody>
          <a:bodyPr anchorCtr="0" anchor="t" bIns="91425" lIns="91425" rIns="91425" tIns="91425">
            <a:noAutofit/>
          </a:bodyPr>
          <a:lstStyle/>
          <a:p>
            <a:pPr lvl="0" rtl="0">
              <a:lnSpc>
                <a:spcPct val="115000"/>
              </a:lnSpc>
              <a:spcBef>
                <a:spcPts val="1100"/>
              </a:spcBef>
              <a:spcAft>
                <a:spcPts val="1100"/>
              </a:spcAft>
              <a:buNone/>
            </a:pPr>
            <a:r>
              <a:rPr lang="en">
                <a:solidFill>
                  <a:schemeClr val="dk2"/>
                </a:solidFill>
                <a:latin typeface="Trebuchet MS"/>
                <a:ea typeface="Trebuchet MS"/>
                <a:cs typeface="Trebuchet MS"/>
                <a:sym typeface="Trebuchet MS"/>
              </a:rPr>
              <a:t>Ask Lora for screenshot of this command when on the Mac desktop</a:t>
            </a:r>
          </a:p>
        </p:txBody>
      </p:sp>
      <p:sp>
        <p:nvSpPr>
          <p:cNvPr id="1313" name="Shape 1313"/>
          <p:cNvSpPr txBox="1"/>
          <p:nvPr/>
        </p:nvSpPr>
        <p:spPr>
          <a:xfrm>
            <a:off x="4820400" y="2759476"/>
            <a:ext cx="4225800" cy="2307599"/>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solidFill>
                  <a:schemeClr val="dk2"/>
                </a:solidFill>
                <a:latin typeface="Trebuchet MS"/>
                <a:ea typeface="Trebuchet MS"/>
                <a:cs typeface="Trebuchet MS"/>
                <a:sym typeface="Trebuchet MS"/>
              </a:rPr>
              <a:t>PC users should see this:</a:t>
            </a:r>
          </a:p>
        </p:txBody>
      </p:sp>
      <p:pic>
        <p:nvPicPr>
          <p:cNvPr id="1314" name="Shape 1314"/>
          <p:cNvPicPr preferRelativeResize="0"/>
          <p:nvPr/>
        </p:nvPicPr>
        <p:blipFill>
          <a:blip r:embed="rId3">
            <a:alphaModFix/>
          </a:blip>
          <a:stretch>
            <a:fillRect/>
          </a:stretch>
        </p:blipFill>
        <p:spPr>
          <a:xfrm>
            <a:off x="5592537" y="3332150"/>
            <a:ext cx="2681530" cy="11622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D966"/>
        </a:solidFill>
      </p:bgPr>
    </p:bg>
    <p:spTree>
      <p:nvGrpSpPr>
        <p:cNvPr id="190" name="Shape 190"/>
        <p:cNvGrpSpPr/>
        <p:nvPr/>
      </p:nvGrpSpPr>
      <p:grpSpPr>
        <a:xfrm>
          <a:off x="0" y="0"/>
          <a:ext cx="0" cy="0"/>
          <a:chOff x="0" y="0"/>
          <a:chExt cx="0" cy="0"/>
        </a:xfrm>
      </p:grpSpPr>
      <p:sp>
        <p:nvSpPr>
          <p:cNvPr id="191" name="Shape 191"/>
          <p:cNvSpPr txBox="1"/>
          <p:nvPr>
            <p:ph type="title"/>
          </p:nvPr>
        </p:nvSpPr>
        <p:spPr>
          <a:xfrm>
            <a:off x="283098" y="712150"/>
            <a:ext cx="8312700" cy="3835500"/>
          </a:xfrm>
          <a:prstGeom prst="rect">
            <a:avLst/>
          </a:prstGeom>
        </p:spPr>
        <p:txBody>
          <a:bodyPr anchorCtr="0" anchor="ctr" bIns="91425" lIns="91425" rIns="91425" tIns="91425">
            <a:noAutofit/>
          </a:bodyPr>
          <a:lstStyle/>
          <a:p>
            <a:pPr lvl="0">
              <a:spcBef>
                <a:spcPts val="0"/>
              </a:spcBef>
              <a:buNone/>
            </a:pPr>
            <a:r>
              <a:rPr lang="en" sz="3000">
                <a:solidFill>
                  <a:srgbClr val="000000"/>
                </a:solidFill>
              </a:rPr>
              <a:t>Please follow along starting from this slide</a:t>
            </a:r>
          </a:p>
          <a:p>
            <a:pPr lvl="0">
              <a:spcBef>
                <a:spcPts val="0"/>
              </a:spcBef>
              <a:buNone/>
            </a:pPr>
            <a:r>
              <a:t/>
            </a:r>
            <a:endParaRPr b="0" sz="2400">
              <a:solidFill>
                <a:srgbClr val="000000"/>
              </a:solidFill>
            </a:endParaRPr>
          </a:p>
          <a:p>
            <a:pPr lvl="0">
              <a:spcBef>
                <a:spcPts val="0"/>
              </a:spcBef>
              <a:buNone/>
            </a:pPr>
            <a:r>
              <a:rPr b="0" i="1" lang="en" sz="1800">
                <a:solidFill>
                  <a:srgbClr val="000000"/>
                </a:solidFill>
              </a:rPr>
              <a:t>This terrible shade of yellow should be easy to find.</a:t>
            </a:r>
          </a:p>
          <a:p>
            <a:pPr lvl="0">
              <a:spcBef>
                <a:spcPts val="0"/>
              </a:spcBef>
              <a:buNone/>
            </a:pPr>
            <a:r>
              <a:t/>
            </a:r>
            <a:endParaRPr b="0" sz="2400">
              <a:solidFill>
                <a:srgbClr val="000000"/>
              </a:solidFill>
            </a:endParaRPr>
          </a:p>
          <a:p>
            <a:pPr lvl="0">
              <a:spcBef>
                <a:spcPts val="0"/>
              </a:spcBef>
              <a:buNone/>
            </a:pPr>
            <a:r>
              <a:rPr b="0" lang="en" sz="2400">
                <a:solidFill>
                  <a:srgbClr val="38761D"/>
                </a:solidFill>
              </a:rPr>
              <a:t>Green post-it</a:t>
            </a:r>
            <a:r>
              <a:rPr b="0" lang="en" sz="2400">
                <a:solidFill>
                  <a:srgbClr val="000000"/>
                </a:solidFill>
              </a:rPr>
              <a:t> = good to go</a:t>
            </a:r>
          </a:p>
          <a:p>
            <a:pPr lvl="0" rtl="0">
              <a:spcBef>
                <a:spcPts val="0"/>
              </a:spcBef>
              <a:buNone/>
            </a:pPr>
            <a:r>
              <a:rPr b="0" lang="en" sz="2400">
                <a:solidFill>
                  <a:srgbClr val="FF0000"/>
                </a:solidFill>
              </a:rPr>
              <a:t>Red post-it </a:t>
            </a:r>
            <a:r>
              <a:rPr b="0" lang="en" sz="2400">
                <a:solidFill>
                  <a:srgbClr val="000000"/>
                </a:solidFill>
              </a:rPr>
              <a:t>= please assist!</a:t>
            </a:r>
          </a:p>
        </p:txBody>
      </p:sp>
      <p:sp>
        <p:nvSpPr>
          <p:cNvPr id="192" name="Shape 192"/>
          <p:cNvSpPr/>
          <p:nvPr/>
        </p:nvSpPr>
        <p:spPr>
          <a:xfrm>
            <a:off x="195600" y="230050"/>
            <a:ext cx="8546975" cy="4600600"/>
          </a:xfrm>
          <a:prstGeom prst="flowChartPunchedCard">
            <a:avLst/>
          </a:prstGeom>
          <a:noFill/>
          <a:ln cap="flat" cmpd="sng" w="28575">
            <a:solidFill>
              <a:schemeClr val="dk2"/>
            </a:solidFill>
            <a:prstDash val="lgDash"/>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196" name="Shape 196"/>
        <p:cNvGrpSpPr/>
        <p:nvPr/>
      </p:nvGrpSpPr>
      <p:grpSpPr>
        <a:xfrm>
          <a:off x="0" y="0"/>
          <a:ext cx="0" cy="0"/>
          <a:chOff x="0" y="0"/>
          <a:chExt cx="0" cy="0"/>
        </a:xfrm>
      </p:grpSpPr>
      <p:sp>
        <p:nvSpPr>
          <p:cNvPr id="197" name="Shape 197"/>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sz="3600">
                <a:solidFill>
                  <a:srgbClr val="FFFFFF"/>
                </a:solidFill>
              </a:rPr>
              <a:t>The (FREE) Applications</a:t>
            </a:r>
          </a:p>
        </p:txBody>
      </p:sp>
      <p:sp>
        <p:nvSpPr>
          <p:cNvPr id="198" name="Shape 198"/>
          <p:cNvSpPr txBox="1"/>
          <p:nvPr/>
        </p:nvSpPr>
        <p:spPr>
          <a:xfrm>
            <a:off x="194625" y="1835675"/>
            <a:ext cx="8850600" cy="2916300"/>
          </a:xfrm>
          <a:prstGeom prst="rect">
            <a:avLst/>
          </a:prstGeom>
          <a:noFill/>
          <a:ln>
            <a:noFill/>
          </a:ln>
        </p:spPr>
        <p:txBody>
          <a:bodyPr anchorCtr="0" anchor="t" bIns="91425" lIns="91425" rIns="91425" tIns="91425">
            <a:noAutofit/>
          </a:bodyPr>
          <a:lstStyle/>
          <a:p>
            <a:pPr indent="-3175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Atom</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text editor that is handy for interacting with JSON, scripts, and all sorts of structured data</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Can utilize additional packages to customize to your needs (e.g. a JSON “linter”)</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Postman</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GUI application for interacting with APIs</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VirtualBox</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virtualization application that lets you run another machine (a “guest) within your existing computer (the “host”)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not using this in this workshop other than as a dependency for Vagrant, but you should check it out!</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Vagrant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way to build and manage a virtual machine</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using it to set you all up with a test instance of ArchivesSpace</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pic>
        <p:nvPicPr>
          <p:cNvPr descr="d8548f4ce56f1599.png" id="199" name="Shape 199"/>
          <p:cNvPicPr preferRelativeResize="0"/>
          <p:nvPr/>
        </p:nvPicPr>
        <p:blipFill>
          <a:blip r:embed="rId3">
            <a:alphaModFix/>
          </a:blip>
          <a:stretch>
            <a:fillRect/>
          </a:stretch>
        </p:blipFill>
        <p:spPr>
          <a:xfrm>
            <a:off x="189800" y="1712975"/>
            <a:ext cx="502874" cy="502874"/>
          </a:xfrm>
          <a:prstGeom prst="rect">
            <a:avLst/>
          </a:prstGeom>
          <a:noFill/>
          <a:ln>
            <a:noFill/>
          </a:ln>
        </p:spPr>
      </p:pic>
      <p:pic>
        <p:nvPicPr>
          <p:cNvPr id="200" name="Shape 200"/>
          <p:cNvPicPr preferRelativeResize="0"/>
          <p:nvPr/>
        </p:nvPicPr>
        <p:blipFill>
          <a:blip r:embed="rId4">
            <a:alphaModFix/>
          </a:blip>
          <a:stretch>
            <a:fillRect/>
          </a:stretch>
        </p:blipFill>
        <p:spPr>
          <a:xfrm>
            <a:off x="155898" y="2377752"/>
            <a:ext cx="502874" cy="502896"/>
          </a:xfrm>
          <a:prstGeom prst="rect">
            <a:avLst/>
          </a:prstGeom>
          <a:noFill/>
          <a:ln>
            <a:noFill/>
          </a:ln>
        </p:spPr>
      </p:pic>
      <p:pic>
        <p:nvPicPr>
          <p:cNvPr id="201" name="Shape 201"/>
          <p:cNvPicPr preferRelativeResize="0"/>
          <p:nvPr/>
        </p:nvPicPr>
        <p:blipFill>
          <a:blip r:embed="rId5">
            <a:alphaModFix/>
          </a:blip>
          <a:stretch>
            <a:fillRect/>
          </a:stretch>
        </p:blipFill>
        <p:spPr>
          <a:xfrm>
            <a:off x="130525" y="2956850"/>
            <a:ext cx="621425" cy="621425"/>
          </a:xfrm>
          <a:prstGeom prst="rect">
            <a:avLst/>
          </a:prstGeom>
          <a:noFill/>
          <a:ln>
            <a:noFill/>
          </a:ln>
        </p:spPr>
      </p:pic>
      <p:pic>
        <p:nvPicPr>
          <p:cNvPr id="202" name="Shape 202"/>
          <p:cNvPicPr preferRelativeResize="0"/>
          <p:nvPr/>
        </p:nvPicPr>
        <p:blipFill>
          <a:blip r:embed="rId6">
            <a:alphaModFix/>
          </a:blip>
          <a:stretch>
            <a:fillRect/>
          </a:stretch>
        </p:blipFill>
        <p:spPr>
          <a:xfrm>
            <a:off x="189800" y="3818900"/>
            <a:ext cx="502875" cy="5028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206" name="Shape 206"/>
        <p:cNvGrpSpPr/>
        <p:nvPr/>
      </p:nvGrpSpPr>
      <p:grpSpPr>
        <a:xfrm>
          <a:off x="0" y="0"/>
          <a:ext cx="0" cy="0"/>
          <a:chOff x="0" y="0"/>
          <a:chExt cx="0" cy="0"/>
        </a:xfrm>
      </p:grpSpPr>
      <p:sp>
        <p:nvSpPr>
          <p:cNvPr id="207" name="Shape 207"/>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Technical</a:t>
            </a:r>
            <a:r>
              <a:rPr lang="en">
                <a:solidFill>
                  <a:srgbClr val="FFFFFF"/>
                </a:solidFill>
              </a:rPr>
              <a:t> pitstop:</a:t>
            </a:r>
          </a:p>
          <a:p>
            <a:pPr lvl="0" rtl="0">
              <a:spcBef>
                <a:spcPts val="0"/>
              </a:spcBef>
              <a:buNone/>
            </a:pPr>
            <a:r>
              <a:rPr lang="en">
                <a:solidFill>
                  <a:srgbClr val="FFFFFF"/>
                </a:solidFill>
              </a:rPr>
              <a:t>The Command Line</a:t>
            </a:r>
          </a:p>
        </p:txBody>
      </p:sp>
      <p:sp>
        <p:nvSpPr>
          <p:cNvPr id="208" name="Shape 208"/>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While this is NOT the purpose of this workshop, we need to pause to learn a few very quick things about navigating the command line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For a fuller introduction to navigating the command line, see: </a:t>
            </a:r>
            <a:r>
              <a:rPr b="1" lang="en" u="sng">
                <a:solidFill>
                  <a:schemeClr val="hlink"/>
                </a:solidFill>
                <a:latin typeface="Trebuchet MS"/>
                <a:ea typeface="Trebuchet MS"/>
                <a:cs typeface="Trebuchet MS"/>
                <a:sym typeface="Trebuchet MS"/>
                <a:hlinkClick r:id="rId3"/>
              </a:rPr>
              <a:t>https://www.codecademy.com/learn/learn-the-command-line</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Common commands we will use today:</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up arrow - shortcut to repeat the last command</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ls - “listing,” or “tell me what’s in this directory” </a:t>
            </a:r>
          </a:p>
          <a:p>
            <a:pPr indent="-228600" lvl="2" marL="13716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(Note: This works for Windows users today because we’re using a Unix emulator, Cygwin.  Natively, Windows users should use “dir.”</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cd - “change directory,” or “let’s move somewhere else”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pwd - “print working directory,” or “tell me exactly where I am”</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 name="Shape 78"/>
        <p:cNvGrpSpPr/>
        <p:nvPr/>
      </p:nvGrpSpPr>
      <p:grpSpPr>
        <a:xfrm>
          <a:off x="0" y="0"/>
          <a:ext cx="0" cy="0"/>
          <a:chOff x="0" y="0"/>
          <a:chExt cx="0" cy="0"/>
        </a:xfrm>
      </p:grpSpPr>
      <p:sp>
        <p:nvSpPr>
          <p:cNvPr id="79" name="Shape 79"/>
          <p:cNvSpPr txBox="1"/>
          <p:nvPr>
            <p:ph type="title"/>
          </p:nvPr>
        </p:nvSpPr>
        <p:spPr>
          <a:xfrm>
            <a:off x="265500" y="434825"/>
            <a:ext cx="4045200" cy="756600"/>
          </a:xfrm>
          <a:prstGeom prst="rect">
            <a:avLst/>
          </a:prstGeom>
        </p:spPr>
        <p:txBody>
          <a:bodyPr anchorCtr="0" anchor="b" bIns="91425" lIns="91425" rIns="91425" tIns="91425">
            <a:noAutofit/>
          </a:bodyPr>
          <a:lstStyle/>
          <a:p>
            <a:pPr lvl="0">
              <a:spcBef>
                <a:spcPts val="0"/>
              </a:spcBef>
              <a:buNone/>
            </a:pPr>
            <a:r>
              <a:rPr lang="en">
                <a:latin typeface="Georgia"/>
                <a:ea typeface="Georgia"/>
                <a:cs typeface="Georgia"/>
                <a:sym typeface="Georgia"/>
              </a:rPr>
              <a:t>Mac  users</a:t>
            </a:r>
          </a:p>
        </p:txBody>
      </p:sp>
      <p:sp>
        <p:nvSpPr>
          <p:cNvPr id="80" name="Shape 80"/>
          <p:cNvSpPr txBox="1"/>
          <p:nvPr>
            <p:ph idx="1" type="subTitle"/>
          </p:nvPr>
        </p:nvSpPr>
        <p:spPr>
          <a:xfrm>
            <a:off x="265500" y="1211370"/>
            <a:ext cx="4045200" cy="1345500"/>
          </a:xfrm>
          <a:prstGeom prst="rect">
            <a:avLst/>
          </a:prstGeom>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Please sit together on this side of the room</a:t>
            </a:r>
          </a:p>
        </p:txBody>
      </p:sp>
      <p:sp>
        <p:nvSpPr>
          <p:cNvPr id="81" name="Shape 81"/>
          <p:cNvSpPr txBox="1"/>
          <p:nvPr>
            <p:ph type="title"/>
          </p:nvPr>
        </p:nvSpPr>
        <p:spPr>
          <a:xfrm>
            <a:off x="4837500" y="434825"/>
            <a:ext cx="4045200" cy="756600"/>
          </a:xfrm>
          <a:prstGeom prst="rect">
            <a:avLst/>
          </a:prstGeom>
        </p:spPr>
        <p:txBody>
          <a:bodyPr anchorCtr="0" anchor="b" bIns="91425" lIns="91425" rIns="91425" tIns="91425">
            <a:noAutofit/>
          </a:bodyPr>
          <a:lstStyle/>
          <a:p>
            <a:pPr lvl="0" rtl="0">
              <a:spcBef>
                <a:spcPts val="0"/>
              </a:spcBef>
              <a:buNone/>
            </a:pPr>
            <a:r>
              <a:rPr lang="en">
                <a:solidFill>
                  <a:srgbClr val="000000"/>
                </a:solidFill>
                <a:latin typeface="Georgia"/>
                <a:ea typeface="Georgia"/>
                <a:cs typeface="Georgia"/>
                <a:sym typeface="Georgia"/>
              </a:rPr>
              <a:t>PC  users</a:t>
            </a:r>
          </a:p>
        </p:txBody>
      </p:sp>
      <p:sp>
        <p:nvSpPr>
          <p:cNvPr id="82" name="Shape 82"/>
          <p:cNvSpPr txBox="1"/>
          <p:nvPr>
            <p:ph idx="1" type="subTitle"/>
          </p:nvPr>
        </p:nvSpPr>
        <p:spPr>
          <a:xfrm>
            <a:off x="4837500" y="1211370"/>
            <a:ext cx="4045200" cy="1345500"/>
          </a:xfrm>
          <a:prstGeom prst="rect">
            <a:avLst/>
          </a:prstGeom>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Please sit together on this side of the room</a:t>
            </a:r>
          </a:p>
        </p:txBody>
      </p:sp>
      <p:sp>
        <p:nvSpPr>
          <p:cNvPr id="83" name="Shape 83"/>
          <p:cNvSpPr txBox="1"/>
          <p:nvPr/>
        </p:nvSpPr>
        <p:spPr>
          <a:xfrm>
            <a:off x="0" y="2668650"/>
            <a:ext cx="9144000" cy="2474700"/>
          </a:xfrm>
          <a:prstGeom prst="rect">
            <a:avLst/>
          </a:prstGeom>
          <a:solidFill>
            <a:srgbClr val="0277BD"/>
          </a:solidFill>
          <a:ln cap="flat" cmpd="sng" w="9525">
            <a:solidFill>
              <a:srgbClr val="999999"/>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3600">
                <a:latin typeface="Georgia"/>
                <a:ea typeface="Georgia"/>
                <a:cs typeface="Georgia"/>
                <a:sym typeface="Georgia"/>
              </a:rPr>
              <a:t>Everyone</a:t>
            </a:r>
          </a:p>
          <a:p>
            <a:pPr lvl="0" algn="ctr">
              <a:spcBef>
                <a:spcPts val="0"/>
              </a:spcBef>
              <a:buNone/>
            </a:pPr>
            <a:r>
              <a:t/>
            </a:r>
            <a:endParaRPr sz="1800"/>
          </a:p>
          <a:p>
            <a:pPr lvl="0" algn="ctr">
              <a:spcBef>
                <a:spcPts val="0"/>
              </a:spcBef>
              <a:buNone/>
            </a:pPr>
            <a:r>
              <a:rPr lang="en" sz="1800">
                <a:latin typeface="Trebuchet MS"/>
                <a:ea typeface="Trebuchet MS"/>
                <a:cs typeface="Trebuchet MS"/>
                <a:sym typeface="Trebuchet MS"/>
              </a:rPr>
              <a:t>Please connect to the wifi</a:t>
            </a:r>
          </a:p>
          <a:p>
            <a:pPr lvl="0" rtl="0" algn="ctr">
              <a:spcBef>
                <a:spcPts val="0"/>
              </a:spcBef>
              <a:buNone/>
            </a:pPr>
            <a:r>
              <a:rPr lang="en" sz="1800">
                <a:latin typeface="Trebuchet MS"/>
                <a:ea typeface="Trebuchet MS"/>
                <a:cs typeface="Trebuchet MS"/>
                <a:sym typeface="Trebuchet MS"/>
              </a:rPr>
              <a:t>Create a new folder named “vagrant” on your desktop</a:t>
            </a:r>
          </a:p>
          <a:p>
            <a:pPr lvl="0" rtl="0" algn="ctr">
              <a:spcBef>
                <a:spcPts val="0"/>
              </a:spcBef>
              <a:buNone/>
            </a:pPr>
            <a:r>
              <a:rPr lang="en" sz="1800">
                <a:latin typeface="Trebuchet MS"/>
                <a:ea typeface="Trebuchet MS"/>
                <a:cs typeface="Trebuchet MS"/>
                <a:sym typeface="Trebuchet MS"/>
              </a:rPr>
              <a:t>Copy </a:t>
            </a:r>
            <a:r>
              <a:rPr b="1" i="1" lang="en" sz="1800">
                <a:latin typeface="Trebuchet MS"/>
                <a:ea typeface="Trebuchet MS"/>
                <a:cs typeface="Trebuchet MS"/>
                <a:sym typeface="Trebuchet MS"/>
              </a:rPr>
              <a:t>aspace.box</a:t>
            </a:r>
            <a:r>
              <a:rPr lang="en" sz="1800">
                <a:latin typeface="Trebuchet MS"/>
                <a:ea typeface="Trebuchet MS"/>
                <a:cs typeface="Trebuchet MS"/>
                <a:sym typeface="Trebuchet MS"/>
              </a:rPr>
              <a:t> off </a:t>
            </a:r>
            <a:r>
              <a:rPr lang="en" sz="1800">
                <a:latin typeface="Trebuchet MS"/>
                <a:ea typeface="Trebuchet MS"/>
                <a:cs typeface="Trebuchet MS"/>
                <a:sym typeface="Trebuchet MS"/>
              </a:rPr>
              <a:t>flash drive</a:t>
            </a:r>
            <a:r>
              <a:rPr lang="en" sz="1800">
                <a:latin typeface="Trebuchet MS"/>
                <a:ea typeface="Trebuchet MS"/>
                <a:cs typeface="Trebuchet MS"/>
                <a:sym typeface="Trebuchet MS"/>
              </a:rPr>
              <a:t> to this folder</a:t>
            </a:r>
          </a:p>
          <a:p>
            <a:pPr lvl="0" algn="ctr">
              <a:spcBef>
                <a:spcPts val="0"/>
              </a:spcBef>
              <a:buNone/>
            </a:pPr>
            <a:r>
              <a:rPr lang="en" sz="1800">
                <a:latin typeface="Trebuchet MS"/>
                <a:ea typeface="Trebuchet MS"/>
                <a:cs typeface="Trebuchet MS"/>
                <a:sym typeface="Trebuchet MS"/>
              </a:rPr>
              <a:t>(you need only copy, do not open the file)</a:t>
            </a:r>
          </a:p>
        </p:txBody>
      </p:sp>
      <p:sp>
        <p:nvSpPr>
          <p:cNvPr id="84" name="Shape 84"/>
          <p:cNvSpPr/>
          <p:nvPr/>
        </p:nvSpPr>
        <p:spPr>
          <a:xfrm>
            <a:off x="3785550" y="1648250"/>
            <a:ext cx="1572900" cy="827400"/>
          </a:xfrm>
          <a:prstGeom prst="leftRigh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212" name="Shape 212"/>
        <p:cNvGrpSpPr/>
        <p:nvPr/>
      </p:nvGrpSpPr>
      <p:grpSpPr>
        <a:xfrm>
          <a:off x="0" y="0"/>
          <a:ext cx="0" cy="0"/>
          <a:chOff x="0" y="0"/>
          <a:chExt cx="0" cy="0"/>
        </a:xfrm>
      </p:grpSpPr>
      <p:sp>
        <p:nvSpPr>
          <p:cNvPr id="213" name="Shape 21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a:solidFill>
                  <a:srgbClr val="FFFFFF"/>
                </a:solidFill>
              </a:rPr>
              <a:t>Scripting set-up</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17" name="Shape 217"/>
        <p:cNvGrpSpPr/>
        <p:nvPr/>
      </p:nvGrpSpPr>
      <p:grpSpPr>
        <a:xfrm>
          <a:off x="0" y="0"/>
          <a:ext cx="0" cy="0"/>
          <a:chOff x="0" y="0"/>
          <a:chExt cx="0" cy="0"/>
        </a:xfrm>
      </p:grpSpPr>
      <p:sp>
        <p:nvSpPr>
          <p:cNvPr id="218" name="Shape 218"/>
          <p:cNvSpPr txBox="1"/>
          <p:nvPr/>
        </p:nvSpPr>
        <p:spPr>
          <a:xfrm>
            <a:off x="303325" y="967050"/>
            <a:ext cx="8520600" cy="41022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Trebuchet MS"/>
                <a:ea typeface="Trebuchet MS"/>
                <a:cs typeface="Trebuchet MS"/>
                <a:sym typeface="Trebuchet MS"/>
              </a:rPr>
              <a:t>We are about to:</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Show you a quick </a:t>
            </a:r>
            <a:r>
              <a:rPr b="1" lang="en">
                <a:latin typeface="Trebuchet MS"/>
                <a:ea typeface="Trebuchet MS"/>
                <a:cs typeface="Trebuchet MS"/>
                <a:sym typeface="Trebuchet MS"/>
              </a:rPr>
              <a:t>shortcut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Get some important packages </a:t>
            </a:r>
            <a:r>
              <a:rPr b="1" lang="en">
                <a:latin typeface="Trebuchet MS"/>
                <a:ea typeface="Trebuchet MS"/>
                <a:cs typeface="Trebuchet MS"/>
                <a:sym typeface="Trebuchet MS"/>
              </a:rPr>
              <a:t>installed</a:t>
            </a:r>
            <a:r>
              <a:rPr lang="en">
                <a:latin typeface="Trebuchet MS"/>
                <a:ea typeface="Trebuchet MS"/>
                <a:cs typeface="Trebuchet MS"/>
                <a:sym typeface="Trebuchet MS"/>
              </a:rPr>
              <a:t> on your machines</a:t>
            </a:r>
          </a:p>
          <a:p>
            <a:pPr indent="-228600" lvl="0" marL="457200" rtl="0">
              <a:lnSpc>
                <a:spcPct val="115000"/>
              </a:lnSpc>
              <a:spcBef>
                <a:spcPts val="0"/>
              </a:spcBef>
              <a:buFont typeface="Trebuchet MS"/>
              <a:buChar char="●"/>
            </a:pPr>
            <a:r>
              <a:rPr b="1" lang="en">
                <a:latin typeface="Trebuchet MS"/>
                <a:ea typeface="Trebuchet MS"/>
                <a:cs typeface="Trebuchet MS"/>
                <a:sym typeface="Trebuchet MS"/>
              </a:rPr>
              <a:t>Clone our GitHub</a:t>
            </a:r>
            <a:r>
              <a:rPr lang="en">
                <a:latin typeface="Trebuchet MS"/>
                <a:ea typeface="Trebuchet MS"/>
                <a:cs typeface="Trebuchet MS"/>
                <a:sym typeface="Trebuchet MS"/>
              </a:rPr>
              <a:t> repository (download some scripts to your computer)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Caveats: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This </a:t>
            </a:r>
            <a:r>
              <a:rPr i="1" lang="en">
                <a:latin typeface="Trebuchet MS"/>
                <a:ea typeface="Trebuchet MS"/>
                <a:cs typeface="Trebuchet MS"/>
                <a:sym typeface="Trebuchet MS"/>
              </a:rPr>
              <a:t>is</a:t>
            </a:r>
            <a:r>
              <a:rPr lang="en">
                <a:latin typeface="Trebuchet MS"/>
                <a:ea typeface="Trebuchet MS"/>
                <a:cs typeface="Trebuchet MS"/>
                <a:sym typeface="Trebuchet MS"/>
              </a:rPr>
              <a:t> scary, </a:t>
            </a:r>
            <a:r>
              <a:rPr b="1" lang="en">
                <a:latin typeface="Trebuchet MS"/>
                <a:ea typeface="Trebuchet MS"/>
                <a:cs typeface="Trebuchet MS"/>
                <a:sym typeface="Trebuchet MS"/>
              </a:rPr>
              <a:t>we will lose some of you</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a:t>
            </a:r>
            <a:r>
              <a:rPr i="1" lang="en">
                <a:latin typeface="Trebuchet MS"/>
                <a:ea typeface="Trebuchet MS"/>
                <a:cs typeface="Trebuchet MS"/>
                <a:sym typeface="Trebuchet MS"/>
              </a:rPr>
              <a:t>do </a:t>
            </a:r>
            <a:r>
              <a:rPr lang="en">
                <a:latin typeface="Trebuchet MS"/>
                <a:ea typeface="Trebuchet MS"/>
                <a:cs typeface="Trebuchet MS"/>
                <a:sym typeface="Trebuchet MS"/>
              </a:rPr>
              <a:t>need to know this, but </a:t>
            </a:r>
            <a:r>
              <a:rPr b="1" lang="en">
                <a:latin typeface="Trebuchet MS"/>
                <a:ea typeface="Trebuchet MS"/>
                <a:cs typeface="Trebuchet MS"/>
                <a:sym typeface="Trebuchet MS"/>
              </a:rPr>
              <a:t>we have other tofu to fry</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Use these slides if you need to set up your own workstations </a:t>
            </a:r>
            <a:r>
              <a:rPr b="1" lang="en">
                <a:latin typeface="Trebuchet MS"/>
                <a:ea typeface="Trebuchet MS"/>
                <a:cs typeface="Trebuchet MS"/>
                <a:sym typeface="Trebuchet MS"/>
              </a:rPr>
              <a:t>back at the office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is some other advice and more in-depth walkthroughs in the </a:t>
            </a:r>
            <a:r>
              <a:rPr b="1" lang="en">
                <a:latin typeface="Trebuchet MS"/>
                <a:ea typeface="Trebuchet MS"/>
                <a:cs typeface="Trebuchet MS"/>
                <a:sym typeface="Trebuchet MS"/>
              </a:rPr>
              <a:t>take-home document</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Housekeeping: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With 30 people in this class, we’ve got 30 different environments to troubleshoot and 30 different opportunities to fail - </a:t>
            </a:r>
            <a:r>
              <a:rPr b="1" lang="en">
                <a:latin typeface="Trebuchet MS"/>
                <a:ea typeface="Trebuchet MS"/>
                <a:cs typeface="Trebuchet MS"/>
                <a:sym typeface="Trebuchet MS"/>
              </a:rPr>
              <a:t>please be patient</a:t>
            </a:r>
            <a:r>
              <a:rPr lang="en">
                <a:latin typeface="Trebuchet MS"/>
                <a:ea typeface="Trebuchet MS"/>
                <a:cs typeface="Trebuchet MS"/>
                <a:sym typeface="Trebuchet MS"/>
              </a:rPr>
              <a: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If, at any point for the remainder of the workshop, you need </a:t>
            </a:r>
            <a:r>
              <a:rPr b="1" lang="en">
                <a:latin typeface="Trebuchet MS"/>
                <a:ea typeface="Trebuchet MS"/>
                <a:cs typeface="Trebuchet MS"/>
                <a:sym typeface="Trebuchet MS"/>
              </a:rPr>
              <a:t>assistance</a:t>
            </a:r>
            <a:r>
              <a:rPr lang="en">
                <a:latin typeface="Trebuchet MS"/>
                <a:ea typeface="Trebuchet MS"/>
                <a:cs typeface="Trebuchet MS"/>
                <a:sym typeface="Trebuchet MS"/>
              </a:rPr>
              <a:t>, please place a </a:t>
            </a:r>
            <a:r>
              <a:rPr b="1" lang="en">
                <a:solidFill>
                  <a:srgbClr val="FF00FF"/>
                </a:solidFill>
                <a:latin typeface="Trebuchet MS"/>
                <a:ea typeface="Trebuchet MS"/>
                <a:cs typeface="Trebuchet MS"/>
                <a:sym typeface="Trebuchet MS"/>
              </a:rPr>
              <a:t>hot pink post-it</a:t>
            </a:r>
            <a:r>
              <a:rPr lang="en">
                <a:latin typeface="Trebuchet MS"/>
                <a:ea typeface="Trebuchet MS"/>
                <a:cs typeface="Trebuchet MS"/>
                <a:sym typeface="Trebuchet MS"/>
              </a:rPr>
              <a:t> on the back of your laptop screen</a:t>
            </a:r>
          </a:p>
        </p:txBody>
      </p:sp>
      <p:sp>
        <p:nvSpPr>
          <p:cNvPr id="219" name="Shape 219"/>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3" name="Shape 223"/>
        <p:cNvGrpSpPr/>
        <p:nvPr/>
      </p:nvGrpSpPr>
      <p:grpSpPr>
        <a:xfrm>
          <a:off x="0" y="0"/>
          <a:ext cx="0" cy="0"/>
          <a:chOff x="0" y="0"/>
          <a:chExt cx="0" cy="0"/>
        </a:xfrm>
      </p:grpSpPr>
      <p:pic>
        <p:nvPicPr>
          <p:cNvPr id="224" name="Shape 224"/>
          <p:cNvPicPr preferRelativeResize="0"/>
          <p:nvPr/>
        </p:nvPicPr>
        <p:blipFill>
          <a:blip r:embed="rId3">
            <a:alphaModFix/>
          </a:blip>
          <a:stretch>
            <a:fillRect/>
          </a:stretch>
        </p:blipFill>
        <p:spPr>
          <a:xfrm>
            <a:off x="5106162" y="1908825"/>
            <a:ext cx="3591225" cy="3077625"/>
          </a:xfrm>
          <a:prstGeom prst="rect">
            <a:avLst/>
          </a:prstGeom>
          <a:noFill/>
          <a:ln>
            <a:noFill/>
          </a:ln>
        </p:spPr>
      </p:pic>
      <p:pic>
        <p:nvPicPr>
          <p:cNvPr id="225" name="Shape 225"/>
          <p:cNvPicPr preferRelativeResize="0"/>
          <p:nvPr/>
        </p:nvPicPr>
        <p:blipFill>
          <a:blip r:embed="rId4">
            <a:alphaModFix/>
          </a:blip>
          <a:stretch>
            <a:fillRect/>
          </a:stretch>
        </p:blipFill>
        <p:spPr>
          <a:xfrm>
            <a:off x="649663" y="2150900"/>
            <a:ext cx="3245199" cy="2835549"/>
          </a:xfrm>
          <a:prstGeom prst="rect">
            <a:avLst/>
          </a:prstGeom>
          <a:noFill/>
          <a:ln>
            <a:noFill/>
          </a:ln>
        </p:spPr>
      </p:pic>
      <p:sp>
        <p:nvSpPr>
          <p:cNvPr id="226" name="Shape 226"/>
          <p:cNvSpPr txBox="1"/>
          <p:nvPr/>
        </p:nvSpPr>
        <p:spPr>
          <a:xfrm>
            <a:off x="5053925" y="1513225"/>
            <a:ext cx="3695700" cy="3057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Shift + right click</a:t>
            </a:r>
          </a:p>
        </p:txBody>
      </p:sp>
      <p:sp>
        <p:nvSpPr>
          <p:cNvPr id="227" name="Shape 227"/>
          <p:cNvSpPr txBox="1"/>
          <p:nvPr/>
        </p:nvSpPr>
        <p:spPr>
          <a:xfrm>
            <a:off x="360662" y="1513225"/>
            <a:ext cx="3823200" cy="3057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System Preferences &gt; Keyboard &gt; Shortcuts tab &gt; Services</a:t>
            </a:r>
          </a:p>
        </p:txBody>
      </p:sp>
      <p:cxnSp>
        <p:nvCxnSpPr>
          <p:cNvPr id="228" name="Shape 228"/>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29" name="Shape 229"/>
          <p:cNvSpPr txBox="1"/>
          <p:nvPr/>
        </p:nvSpPr>
        <p:spPr>
          <a:xfrm>
            <a:off x="424412"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30" name="Shape 230"/>
          <p:cNvSpPr txBox="1"/>
          <p:nvPr/>
        </p:nvSpPr>
        <p:spPr>
          <a:xfrm>
            <a:off x="5053925"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31" name="Shape 231"/>
          <p:cNvSpPr txBox="1"/>
          <p:nvPr>
            <p:ph idx="4294967295" type="title"/>
          </p:nvPr>
        </p:nvSpPr>
        <p:spPr>
          <a:xfrm>
            <a:off x="303300" y="335375"/>
            <a:ext cx="8520600" cy="750300"/>
          </a:xfrm>
          <a:prstGeom prst="rect">
            <a:avLst/>
          </a:prstGeom>
          <a:solidFill>
            <a:schemeClr val="accent4"/>
          </a:solidFill>
        </p:spPr>
        <p:txBody>
          <a:bodyPr anchorCtr="0" anchor="t" bIns="91425" lIns="91425" rIns="91425" tIns="91425">
            <a:noAutofit/>
          </a:bodyPr>
          <a:lstStyle/>
          <a:p>
            <a:pPr lvl="0" rtl="0">
              <a:lnSpc>
                <a:spcPct val="115000"/>
              </a:lnSpc>
              <a:spcBef>
                <a:spcPts val="0"/>
              </a:spcBef>
              <a:buNone/>
            </a:pPr>
            <a:r>
              <a:rPr lang="en" sz="2400">
                <a:solidFill>
                  <a:srgbClr val="FFFFFF"/>
                </a:solidFill>
                <a:latin typeface="Georgia"/>
                <a:ea typeface="Georgia"/>
                <a:cs typeface="Georgia"/>
                <a:sym typeface="Georgia"/>
              </a:rPr>
              <a:t>Technical Pitstop - Scripting set-up</a:t>
            </a:r>
          </a:p>
          <a:p>
            <a:pPr lvl="0" rtl="0">
              <a:lnSpc>
                <a:spcPct val="115000"/>
              </a:lnSpc>
              <a:spcBef>
                <a:spcPts val="0"/>
              </a:spcBef>
              <a:buNone/>
            </a:pPr>
            <a:r>
              <a:rPr lang="en" sz="1200">
                <a:solidFill>
                  <a:srgbClr val="FFFFFF"/>
                </a:solidFill>
                <a:latin typeface="Georgia"/>
                <a:ea typeface="Georgia"/>
                <a:cs typeface="Georgia"/>
                <a:sym typeface="Georgia"/>
              </a:rPr>
              <a:t>This is a handy shortcut that you’ll need later</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35" name="Shape 235"/>
        <p:cNvGrpSpPr/>
        <p:nvPr/>
      </p:nvGrpSpPr>
      <p:grpSpPr>
        <a:xfrm>
          <a:off x="0" y="0"/>
          <a:ext cx="0" cy="0"/>
          <a:chOff x="0" y="0"/>
          <a:chExt cx="0" cy="0"/>
        </a:xfrm>
      </p:grpSpPr>
      <p:sp>
        <p:nvSpPr>
          <p:cNvPr id="236" name="Shape 236"/>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37" name="Shape 237"/>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38" name="Shape 238"/>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39" name="Shape 239"/>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40" name="Shape 240"/>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a:spcBef>
                <a:spcPts val="0"/>
              </a:spcBef>
              <a:buFont typeface="Trebuchet MS"/>
              <a:buAutoNum type="arabicPeriod"/>
            </a:pPr>
            <a:r>
              <a:rPr lang="en">
                <a:latin typeface="Trebuchet MS"/>
                <a:ea typeface="Trebuchet MS"/>
                <a:cs typeface="Trebuchet MS"/>
                <a:sym typeface="Trebuchet MS"/>
              </a:rPr>
              <a:t>Please open the terminal:</a:t>
            </a:r>
          </a:p>
          <a:p>
            <a:pPr indent="-228600" lvl="0" marL="914400" rtl="0">
              <a:spcBef>
                <a:spcPts val="0"/>
              </a:spcBef>
              <a:buFont typeface="Trebuchet MS"/>
              <a:buChar char="●"/>
            </a:pPr>
            <a:r>
              <a:rPr lang="en">
                <a:solidFill>
                  <a:schemeClr val="dk2"/>
                </a:solidFill>
                <a:latin typeface="Trebuchet MS"/>
                <a:ea typeface="Trebuchet MS"/>
                <a:cs typeface="Trebuchet MS"/>
                <a:sym typeface="Trebuchet MS"/>
              </a:rPr>
              <a:t>Use spotlight search to search for “Terminal”</a:t>
            </a:r>
          </a:p>
          <a:p>
            <a:pPr indent="-228600" lvl="0" marL="914400" rtl="0">
              <a:spcBef>
                <a:spcPts val="0"/>
              </a:spcBef>
              <a:buFont typeface="Trebuchet MS"/>
              <a:buChar char="●"/>
            </a:pPr>
            <a:r>
              <a:rPr lang="en">
                <a:latin typeface="Trebuchet MS"/>
                <a:ea typeface="Trebuchet MS"/>
                <a:cs typeface="Trebuchet MS"/>
                <a:sym typeface="Trebuchet MS"/>
              </a:rPr>
              <a:t>OR, open your Applications folder, then open the Utilities folder. Open the Terminal application.</a:t>
            </a:r>
          </a:p>
        </p:txBody>
      </p:sp>
      <p:sp>
        <p:nvSpPr>
          <p:cNvPr id="241" name="Shape 241"/>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a:spcBef>
                <a:spcPts val="0"/>
              </a:spcBef>
              <a:buAutoNum type="arabicPeriod"/>
            </a:pPr>
            <a:r>
              <a:rPr lang="en"/>
              <a:t>Please navigate to </a:t>
            </a:r>
            <a:r>
              <a:rPr lang="en" u="sng">
                <a:solidFill>
                  <a:schemeClr val="hlink"/>
                </a:solidFill>
                <a:latin typeface="Trebuchet MS"/>
                <a:ea typeface="Trebuchet MS"/>
                <a:cs typeface="Trebuchet MS"/>
                <a:sym typeface="Trebuchet MS"/>
                <a:hlinkClick r:id="rId3"/>
              </a:rPr>
              <a:t>http://cygwin.com/install.html</a:t>
            </a:r>
          </a:p>
          <a:p>
            <a:pPr lvl="0">
              <a:spcBef>
                <a:spcPts val="0"/>
              </a:spcBef>
              <a:buNone/>
            </a:pPr>
            <a:r>
              <a:t/>
            </a:r>
            <a:endParaRPr>
              <a:solidFill>
                <a:schemeClr val="dk2"/>
              </a:solidFill>
              <a:latin typeface="Trebuchet MS"/>
              <a:ea typeface="Trebuchet MS"/>
              <a:cs typeface="Trebuchet MS"/>
              <a:sym typeface="Trebuchet MS"/>
            </a:endParaRPr>
          </a:p>
          <a:p>
            <a:pPr indent="0" lvl="0" marL="457200">
              <a:spcBef>
                <a:spcPts val="0"/>
              </a:spcBef>
              <a:buNone/>
            </a:pPr>
            <a:r>
              <a:rPr lang="en">
                <a:solidFill>
                  <a:schemeClr val="dk2"/>
                </a:solidFill>
                <a:latin typeface="Trebuchet MS"/>
                <a:ea typeface="Trebuchet MS"/>
                <a:cs typeface="Trebuchet MS"/>
                <a:sym typeface="Trebuchet MS"/>
              </a:rPr>
              <a:t>(that’s c-y-g-w-i-n)</a:t>
            </a:r>
          </a:p>
          <a:p>
            <a:pPr lvl="0">
              <a:spcBef>
                <a:spcPts val="0"/>
              </a:spcBef>
              <a:buNone/>
            </a:pPr>
            <a:r>
              <a:t/>
            </a:r>
            <a:endParaRPr>
              <a:solidFill>
                <a:schemeClr val="dk2"/>
              </a:solidFill>
              <a:latin typeface="Trebuchet MS"/>
              <a:ea typeface="Trebuchet MS"/>
              <a:cs typeface="Trebuchet MS"/>
              <a:sym typeface="Trebuchet MS"/>
            </a:endParaRPr>
          </a:p>
          <a:p>
            <a:pPr indent="-228600" lvl="0" marL="457200">
              <a:spcBef>
                <a:spcPts val="0"/>
              </a:spcBef>
              <a:buClr>
                <a:schemeClr val="dk2"/>
              </a:buClr>
              <a:buFont typeface="Trebuchet MS"/>
              <a:buAutoNum type="arabicPeriod" startAt="2"/>
            </a:pPr>
            <a:r>
              <a:rPr lang="en">
                <a:solidFill>
                  <a:schemeClr val="dk2"/>
                </a:solidFill>
                <a:latin typeface="Trebuchet MS"/>
                <a:ea typeface="Trebuchet MS"/>
                <a:cs typeface="Trebuchet MS"/>
                <a:sym typeface="Trebuchet MS"/>
              </a:rPr>
              <a:t>Download and bring up the installer</a:t>
            </a:r>
          </a:p>
          <a:p>
            <a:pPr lvl="0" rtl="0">
              <a:spcBef>
                <a:spcPts val="0"/>
              </a:spcBef>
              <a:buNone/>
            </a:pPr>
            <a:r>
              <a:rPr lang="en"/>
              <a:t> </a:t>
            </a:r>
          </a:p>
        </p:txBody>
      </p:sp>
      <p:pic>
        <p:nvPicPr>
          <p:cNvPr id="242" name="Shape 242"/>
          <p:cNvPicPr preferRelativeResize="0"/>
          <p:nvPr/>
        </p:nvPicPr>
        <p:blipFill>
          <a:blip r:embed="rId4">
            <a:alphaModFix/>
          </a:blip>
          <a:stretch>
            <a:fillRect/>
          </a:stretch>
        </p:blipFill>
        <p:spPr>
          <a:xfrm>
            <a:off x="1572687" y="3339050"/>
            <a:ext cx="1512025" cy="1512025"/>
          </a:xfrm>
          <a:prstGeom prst="rect">
            <a:avLst/>
          </a:prstGeom>
          <a:noFill/>
          <a:ln>
            <a:noFill/>
          </a:ln>
        </p:spPr>
      </p:pic>
      <p:pic>
        <p:nvPicPr>
          <p:cNvPr id="243" name="Shape 243"/>
          <p:cNvPicPr preferRelativeResize="0"/>
          <p:nvPr/>
        </p:nvPicPr>
        <p:blipFill>
          <a:blip r:embed="rId5">
            <a:alphaModFix/>
          </a:blip>
          <a:stretch>
            <a:fillRect/>
          </a:stretch>
        </p:blipFill>
        <p:spPr>
          <a:xfrm>
            <a:off x="6346375" y="3485462"/>
            <a:ext cx="1219200" cy="1219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7" name="Shape 247"/>
        <p:cNvGrpSpPr/>
        <p:nvPr/>
      </p:nvGrpSpPr>
      <p:grpSpPr>
        <a:xfrm>
          <a:off x="0" y="0"/>
          <a:ext cx="0" cy="0"/>
          <a:chOff x="0" y="0"/>
          <a:chExt cx="0" cy="0"/>
        </a:xfrm>
      </p:grpSpPr>
      <p:sp>
        <p:nvSpPr>
          <p:cNvPr id="248" name="Shape 248"/>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49" name="Shape 249"/>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50" name="Shape 250"/>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51" name="Shape 251"/>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52" name="Shape 252"/>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spcBef>
                <a:spcPts val="0"/>
              </a:spcBef>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gcc</a:t>
            </a:r>
            <a:r>
              <a:rPr lang="en">
                <a:highlight>
                  <a:srgbClr val="D0E0E3"/>
                </a:highlight>
                <a:latin typeface="Consolas"/>
                <a:ea typeface="Consolas"/>
                <a:cs typeface="Consolas"/>
                <a:sym typeface="Consolas"/>
              </a:rPr>
              <a:t> --version</a:t>
            </a:r>
            <a:r>
              <a:rPr lang="en">
                <a:latin typeface="Trebuchet MS"/>
                <a:ea typeface="Trebuchet MS"/>
                <a:cs typeface="Trebuchet MS"/>
                <a:sym typeface="Trebuchet MS"/>
              </a:rPr>
              <a:t> and hit enter</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are prompted to install, hit Install! Once complete, type </a:t>
            </a:r>
            <a:r>
              <a:rPr lang="en">
                <a:solidFill>
                  <a:schemeClr val="dk2"/>
                </a:solidFill>
                <a:highlight>
                  <a:srgbClr val="D0E0E3"/>
                </a:highlight>
                <a:latin typeface="Consolas"/>
                <a:ea typeface="Consolas"/>
                <a:cs typeface="Consolas"/>
                <a:sym typeface="Consolas"/>
              </a:rPr>
              <a:t>gcc --version</a:t>
            </a:r>
            <a:r>
              <a:rPr lang="en">
                <a:solidFill>
                  <a:schemeClr val="dk2"/>
                </a:solidFill>
                <a:latin typeface="Trebuchet MS"/>
                <a:ea typeface="Trebuchet MS"/>
                <a:cs typeface="Trebuchet MS"/>
                <a:sym typeface="Trebuchet MS"/>
              </a:rPr>
              <a:t> again.</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see the following, you’re good to go. Leave the terminal open.</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253" name="Shape 253"/>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54" name="Shape 254"/>
          <p:cNvPicPr preferRelativeResize="0"/>
          <p:nvPr/>
        </p:nvPicPr>
        <p:blipFill>
          <a:blip r:embed="rId3">
            <a:alphaModFix/>
          </a:blip>
          <a:stretch>
            <a:fillRect/>
          </a:stretch>
        </p:blipFill>
        <p:spPr>
          <a:xfrm>
            <a:off x="303299" y="3379524"/>
            <a:ext cx="4153174" cy="840849"/>
          </a:xfrm>
          <a:prstGeom prst="rect">
            <a:avLst/>
          </a:prstGeom>
          <a:noFill/>
          <a:ln>
            <a:noFill/>
          </a:ln>
        </p:spPr>
      </p:pic>
      <p:pic>
        <p:nvPicPr>
          <p:cNvPr id="255" name="Shape 255"/>
          <p:cNvPicPr preferRelativeResize="0"/>
          <p:nvPr/>
        </p:nvPicPr>
        <p:blipFill>
          <a:blip r:embed="rId4">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9" name="Shape 259"/>
        <p:cNvGrpSpPr/>
        <p:nvPr/>
      </p:nvGrpSpPr>
      <p:grpSpPr>
        <a:xfrm>
          <a:off x="0" y="0"/>
          <a:ext cx="0" cy="0"/>
          <a:chOff x="0" y="0"/>
          <a:chExt cx="0" cy="0"/>
        </a:xfrm>
      </p:grpSpPr>
      <p:sp>
        <p:nvSpPr>
          <p:cNvPr id="260" name="Shape 260"/>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61" name="Shape 261"/>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62" name="Shape 262"/>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63" name="Shape 263"/>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64" name="Shape 264"/>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a browser and navigate to: </a:t>
            </a:r>
            <a:r>
              <a:rPr b="1" lang="en">
                <a:latin typeface="Trebuchet MS"/>
                <a:ea typeface="Trebuchet MS"/>
                <a:cs typeface="Trebuchet MS"/>
                <a:sym typeface="Trebuchet MS"/>
              </a:rPr>
              <a:t>brew.sh</a:t>
            </a:r>
          </a:p>
          <a:p>
            <a:pPr indent="0" lvl="0" marL="457200" rtl="0">
              <a:lnSpc>
                <a:spcPct val="115000"/>
              </a:lnSpc>
              <a:spcBef>
                <a:spcPts val="0"/>
              </a:spcBef>
              <a:buNone/>
            </a:pPr>
            <a:r>
              <a:rPr lang="en">
                <a:latin typeface="Trebuchet MS"/>
                <a:ea typeface="Trebuchet MS"/>
                <a:cs typeface="Trebuchet MS"/>
                <a:sym typeface="Trebuchet MS"/>
              </a:rPr>
              <a:t>(yup that’s a webpage)</a:t>
            </a:r>
          </a:p>
          <a:p>
            <a:pPr indent="-228600" lvl="0" marL="457200" rtl="0">
              <a:lnSpc>
                <a:spcPct val="115000"/>
              </a:lnSpc>
              <a:spcBef>
                <a:spcPts val="0"/>
              </a:spcBef>
              <a:buFont typeface="Trebuchet MS"/>
              <a:buAutoNum type="arabicPeriod" startAt="2"/>
            </a:pPr>
            <a:r>
              <a:rPr lang="en">
                <a:latin typeface="Trebuchet MS"/>
                <a:ea typeface="Trebuchet MS"/>
                <a:cs typeface="Trebuchet MS"/>
                <a:sym typeface="Trebuchet MS"/>
              </a:rPr>
              <a:t>Copy the long command and paste into terminal. Hit enter.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AutoNum type="arabicPeriod" startAt="3"/>
            </a:pPr>
            <a:r>
              <a:rPr lang="en">
                <a:latin typeface="Trebuchet MS"/>
                <a:ea typeface="Trebuchet MS"/>
                <a:cs typeface="Trebuchet MS"/>
                <a:sym typeface="Trebuchet MS"/>
              </a:rPr>
              <a:t>Enter your password if needed</a:t>
            </a:r>
          </a:p>
          <a:p>
            <a:pPr lvl="0" rtl="0">
              <a:lnSpc>
                <a:spcPct val="115000"/>
              </a:lnSpc>
              <a:spcBef>
                <a:spcPts val="0"/>
              </a:spcBef>
              <a:buNone/>
            </a:pPr>
            <a:r>
              <a:t/>
            </a:r>
            <a:endParaRPr>
              <a:latin typeface="Trebuchet MS"/>
              <a:ea typeface="Trebuchet MS"/>
              <a:cs typeface="Trebuchet MS"/>
              <a:sym typeface="Trebuchet MS"/>
            </a:endParaRPr>
          </a:p>
        </p:txBody>
      </p:sp>
      <p:sp>
        <p:nvSpPr>
          <p:cNvPr id="265" name="Shape 265"/>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66" name="Shape 266"/>
          <p:cNvPicPr preferRelativeResize="0"/>
          <p:nvPr/>
        </p:nvPicPr>
        <p:blipFill>
          <a:blip r:embed="rId3">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pic>
        <p:nvPicPr>
          <p:cNvPr id="267" name="Shape 267"/>
          <p:cNvPicPr preferRelativeResize="0"/>
          <p:nvPr/>
        </p:nvPicPr>
        <p:blipFill>
          <a:blip r:embed="rId4">
            <a:alphaModFix/>
          </a:blip>
          <a:stretch>
            <a:fillRect/>
          </a:stretch>
        </p:blipFill>
        <p:spPr>
          <a:xfrm>
            <a:off x="346062" y="3108625"/>
            <a:ext cx="3965274" cy="9358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71" name="Shape 271"/>
        <p:cNvGrpSpPr/>
        <p:nvPr/>
      </p:nvGrpSpPr>
      <p:grpSpPr>
        <a:xfrm>
          <a:off x="0" y="0"/>
          <a:ext cx="0" cy="0"/>
          <a:chOff x="0" y="0"/>
          <a:chExt cx="0" cy="0"/>
        </a:xfrm>
      </p:grpSpPr>
      <p:sp>
        <p:nvSpPr>
          <p:cNvPr id="272" name="Shape 272"/>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73" name="Shape 273"/>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74" name="Shape 27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75" name="Shape 27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76" name="Shape 276"/>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30000"/>
              </a:lnSpc>
              <a:spcBef>
                <a:spcPts val="1100"/>
              </a:spcBef>
              <a:spcAft>
                <a:spcPts val="1100"/>
              </a:spcAft>
              <a:buFont typeface="Consolas"/>
              <a:buAutoNum type="arabicPeriod"/>
            </a:pPr>
            <a:r>
              <a:rPr lang="en">
                <a:latin typeface="Consolas"/>
                <a:ea typeface="Consolas"/>
                <a:cs typeface="Consolas"/>
                <a:sym typeface="Consolas"/>
              </a:rPr>
              <a:t>Type </a:t>
            </a:r>
            <a:r>
              <a:rPr lang="en">
                <a:highlight>
                  <a:srgbClr val="D0E0E3"/>
                </a:highlight>
                <a:latin typeface="Consolas"/>
                <a:ea typeface="Consolas"/>
                <a:cs typeface="Consolas"/>
                <a:sym typeface="Consolas"/>
              </a:rPr>
              <a:t>brew install python</a:t>
            </a:r>
          </a:p>
          <a:p>
            <a:pPr indent="-228600" lvl="0" marL="457200" rtl="0">
              <a:lnSpc>
                <a:spcPct val="130000"/>
              </a:lnSpc>
              <a:spcBef>
                <a:spcPts val="1100"/>
              </a:spcBef>
              <a:spcAft>
                <a:spcPts val="1100"/>
              </a:spcAft>
              <a:buClr>
                <a:schemeClr val="dk2"/>
              </a:buClr>
              <a:buFont typeface="Consolas"/>
              <a:buAutoNum type="arabicPeriod" startAt="2"/>
            </a:pPr>
            <a:r>
              <a:rPr lang="en">
                <a:solidFill>
                  <a:schemeClr val="dk2"/>
                </a:solidFill>
                <a:latin typeface="Consolas"/>
                <a:ea typeface="Consolas"/>
                <a:cs typeface="Consolas"/>
                <a:sym typeface="Consolas"/>
              </a:rPr>
              <a:t>Type </a:t>
            </a:r>
            <a:r>
              <a:rPr lang="en">
                <a:solidFill>
                  <a:schemeClr val="dk2"/>
                </a:solidFill>
                <a:highlight>
                  <a:srgbClr val="D0E0E3"/>
                </a:highlight>
                <a:latin typeface="Consolas"/>
                <a:ea typeface="Consolas"/>
                <a:cs typeface="Consolas"/>
                <a:sym typeface="Consolas"/>
              </a:rPr>
              <a:t>python --version</a:t>
            </a:r>
            <a:r>
              <a:rPr lang="en">
                <a:solidFill>
                  <a:schemeClr val="dk2"/>
                </a:solidFill>
                <a:latin typeface="Consolas"/>
                <a:ea typeface="Consolas"/>
                <a:cs typeface="Consolas"/>
                <a:sym typeface="Consolas"/>
              </a:rPr>
              <a:t> and be sure Python appears:</a:t>
            </a:r>
          </a:p>
          <a:p>
            <a:pPr lvl="0" rtl="0">
              <a:lnSpc>
                <a:spcPct val="130000"/>
              </a:lnSpc>
              <a:spcBef>
                <a:spcPts val="1100"/>
              </a:spcBef>
              <a:spcAft>
                <a:spcPts val="1100"/>
              </a:spcAft>
              <a:buNone/>
            </a:pPr>
            <a:r>
              <a:t/>
            </a:r>
            <a:endParaRPr>
              <a:latin typeface="Consolas"/>
              <a:ea typeface="Consolas"/>
              <a:cs typeface="Consolas"/>
              <a:sym typeface="Consolas"/>
            </a:endParaRPr>
          </a:p>
          <a:p>
            <a:pPr indent="-228600" lvl="0" marL="457200" rtl="0">
              <a:lnSpc>
                <a:spcPct val="130000"/>
              </a:lnSpc>
              <a:spcBef>
                <a:spcPts val="1100"/>
              </a:spcBef>
              <a:spcAft>
                <a:spcPts val="1100"/>
              </a:spcAft>
              <a:buFont typeface="Consolas"/>
              <a:buAutoNum type="arabicPeriod" startAt="2"/>
            </a:pPr>
            <a:r>
              <a:rPr lang="en">
                <a:latin typeface="Consolas"/>
                <a:ea typeface="Consolas"/>
                <a:cs typeface="Consolas"/>
                <a:sym typeface="Consolas"/>
              </a:rPr>
              <a:t>Type </a:t>
            </a:r>
            <a:r>
              <a:rPr lang="en">
                <a:highlight>
                  <a:srgbClr val="D0E0E3"/>
                </a:highlight>
                <a:latin typeface="Consolas"/>
                <a:ea typeface="Consolas"/>
                <a:cs typeface="Consolas"/>
                <a:sym typeface="Consolas"/>
              </a:rPr>
              <a:t>pip install requests</a:t>
            </a:r>
          </a:p>
        </p:txBody>
      </p:sp>
      <p:sp>
        <p:nvSpPr>
          <p:cNvPr id="277" name="Shape 277"/>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latin typeface="Trebuchet MS"/>
                <a:ea typeface="Trebuchet MS"/>
                <a:cs typeface="Trebuchet MS"/>
                <a:sym typeface="Trebuchet MS"/>
              </a:rPr>
              <a:t>Look for this at the top</a:t>
            </a:r>
          </a:p>
          <a:p>
            <a:pPr indent="0" lvl="0" marL="914400" rtl="0">
              <a:spcBef>
                <a:spcPts val="0"/>
              </a:spcBef>
              <a:buNone/>
            </a:pPr>
            <a:r>
              <a:rPr lang="en">
                <a:latin typeface="Trebuchet MS"/>
                <a:ea typeface="Trebuchet MS"/>
                <a:cs typeface="Trebuchet MS"/>
                <a:sym typeface="Trebuchet MS"/>
              </a:rPr>
              <a:t>View: </a:t>
            </a:r>
            <a:r>
              <a:rPr lang="en">
                <a:latin typeface="Trebuchet MS"/>
                <a:ea typeface="Trebuchet MS"/>
                <a:cs typeface="Trebuchet MS"/>
                <a:sym typeface="Trebuchet MS"/>
              </a:rPr>
              <a:t>Category</a:t>
            </a:r>
          </a:p>
          <a:p>
            <a:pPr indent="0" lvl="0" marL="914400" rtl="0">
              <a:spcBef>
                <a:spcPts val="0"/>
              </a:spcBef>
              <a:buNone/>
            </a:pPr>
            <a:r>
              <a:rPr lang="en">
                <a:latin typeface="Trebuchet MS"/>
                <a:ea typeface="Trebuchet MS"/>
                <a:cs typeface="Trebuchet MS"/>
                <a:sym typeface="Trebuchet MS"/>
              </a:rPr>
              <a:t>Search for “python”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descr="Search.jpg" id="278" name="Shape 278"/>
          <p:cNvPicPr preferRelativeResize="0"/>
          <p:nvPr/>
        </p:nvPicPr>
        <p:blipFill>
          <a:blip r:embed="rId3">
            <a:alphaModFix/>
          </a:blip>
          <a:stretch>
            <a:fillRect/>
          </a:stretch>
        </p:blipFill>
        <p:spPr>
          <a:xfrm>
            <a:off x="5375300" y="2473950"/>
            <a:ext cx="3161336" cy="1584975"/>
          </a:xfrm>
          <a:prstGeom prst="rect">
            <a:avLst/>
          </a:prstGeom>
          <a:noFill/>
          <a:ln cap="flat" cmpd="sng" w="9525">
            <a:solidFill>
              <a:srgbClr val="999999"/>
            </a:solidFill>
            <a:prstDash val="solid"/>
            <a:round/>
            <a:headEnd len="med" w="med" type="none"/>
            <a:tailEnd len="med" w="med" type="none"/>
          </a:ln>
        </p:spPr>
      </p:pic>
      <p:pic>
        <p:nvPicPr>
          <p:cNvPr id="279" name="Shape 279"/>
          <p:cNvPicPr preferRelativeResize="0"/>
          <p:nvPr/>
        </p:nvPicPr>
        <p:blipFill>
          <a:blip r:embed="rId4">
            <a:alphaModFix/>
          </a:blip>
          <a:stretch>
            <a:fillRect/>
          </a:stretch>
        </p:blipFill>
        <p:spPr>
          <a:xfrm>
            <a:off x="948486" y="2779574"/>
            <a:ext cx="2760426" cy="3776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nvSpPr>
        <p:spPr>
          <a:xfrm>
            <a:off x="577450" y="1032050"/>
            <a:ext cx="8376300" cy="19089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When you get to the Select Packages window, </a:t>
            </a:r>
            <a:r>
              <a:rPr lang="en" u="sng">
                <a:latin typeface="Trebuchet MS"/>
                <a:ea typeface="Trebuchet MS"/>
                <a:cs typeface="Trebuchet MS"/>
                <a:sym typeface="Trebuchet MS"/>
              </a:rPr>
              <a:t>search for Python</a:t>
            </a:r>
            <a:r>
              <a:rPr lang="en">
                <a:latin typeface="Trebuchet MS"/>
                <a:ea typeface="Trebuchet MS"/>
                <a:cs typeface="Trebuchet MS"/>
                <a:sym typeface="Trebuchet MS"/>
              </a:rPr>
              <a:t> then </a:t>
            </a:r>
            <a:r>
              <a:rPr i="1" lang="en">
                <a:latin typeface="Trebuchet MS"/>
                <a:ea typeface="Trebuchet MS"/>
                <a:cs typeface="Trebuchet MS"/>
                <a:sym typeface="Trebuchet MS"/>
              </a:rPr>
              <a:t>unskip</a:t>
            </a:r>
            <a:r>
              <a:rPr lang="en">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 Python 2 language interpreter </a:t>
            </a:r>
            <a:r>
              <a:rPr b="1" lang="en">
                <a:solidFill>
                  <a:srgbClr val="6AA84F"/>
                </a:solidFill>
                <a:latin typeface="Trebuchet MS"/>
                <a:ea typeface="Trebuchet MS"/>
                <a:cs typeface="Trebuchet MS"/>
                <a:sym typeface="Trebuchet MS"/>
              </a:rPr>
              <a:t>5,873k</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python2-requests: Python HTTP/1.1 request module </a:t>
            </a:r>
            <a:r>
              <a:rPr b="1" lang="en">
                <a:solidFill>
                  <a:srgbClr val="6AA84F"/>
                </a:solidFill>
                <a:latin typeface="Trebuchet MS"/>
                <a:ea typeface="Trebuchet MS"/>
                <a:cs typeface="Trebuchet MS"/>
                <a:sym typeface="Trebuchet MS"/>
              </a:rPr>
              <a:t>84k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git, expand Devel</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git: Distributed version control system </a:t>
            </a:r>
            <a:r>
              <a:rPr b="1" lang="en">
                <a:solidFill>
                  <a:srgbClr val="6AA84F"/>
                </a:solidFill>
                <a:latin typeface="Trebuchet MS"/>
                <a:ea typeface="Trebuchet MS"/>
                <a:cs typeface="Trebuchet MS"/>
                <a:sym typeface="Trebuchet MS"/>
              </a:rPr>
              <a:t>4,936k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openssh, under Net</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openssh: The OpenSSH server and client programs </a:t>
            </a:r>
            <a:r>
              <a:rPr b="1" lang="en">
                <a:solidFill>
                  <a:srgbClr val="6AA84F"/>
                </a:solidFill>
                <a:latin typeface="Trebuchet MS"/>
                <a:ea typeface="Trebuchet MS"/>
                <a:cs typeface="Trebuchet MS"/>
                <a:sym typeface="Trebuchet MS"/>
              </a:rPr>
              <a:t>750k</a:t>
            </a:r>
          </a:p>
          <a:p>
            <a:pPr indent="-228600" lvl="0" marL="457200" rtl="0">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Next &gt; Next</a:t>
            </a: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p:txBody>
      </p:sp>
      <p:pic>
        <p:nvPicPr>
          <p:cNvPr id="285" name="Shape 285"/>
          <p:cNvPicPr preferRelativeResize="0"/>
          <p:nvPr/>
        </p:nvPicPr>
        <p:blipFill>
          <a:blip r:embed="rId3">
            <a:alphaModFix/>
          </a:blip>
          <a:stretch>
            <a:fillRect/>
          </a:stretch>
        </p:blipFill>
        <p:spPr>
          <a:xfrm>
            <a:off x="2247476" y="2764949"/>
            <a:ext cx="5036249" cy="2073749"/>
          </a:xfrm>
          <a:prstGeom prst="rect">
            <a:avLst/>
          </a:prstGeom>
          <a:noFill/>
          <a:ln cap="flat" cmpd="sng" w="9525">
            <a:solidFill>
              <a:srgbClr val="999999"/>
            </a:solidFill>
            <a:prstDash val="solid"/>
            <a:round/>
            <a:headEnd len="med" w="med" type="none"/>
            <a:tailEnd len="med" w="med" type="none"/>
          </a:ln>
        </p:spPr>
      </p:pic>
      <p:sp>
        <p:nvSpPr>
          <p:cNvPr id="286" name="Shape 286"/>
          <p:cNvSpPr txBox="1"/>
          <p:nvPr>
            <p:ph type="title"/>
          </p:nvPr>
        </p:nvSpPr>
        <p:spPr>
          <a:xfrm>
            <a:off x="303300" y="411575"/>
            <a:ext cx="8520600" cy="702000"/>
          </a:xfrm>
          <a:prstGeom prst="rect">
            <a:avLst/>
          </a:prstGeom>
          <a:solidFill>
            <a:schemeClr val="accent4"/>
          </a:solidFill>
          <a:ln>
            <a:noFill/>
          </a:ln>
        </p:spPr>
        <p:txBody>
          <a:bodyPr anchorCtr="0" anchor="t" bIns="91425" lIns="91425" rIns="91425" tIns="91425">
            <a:noAutofit/>
          </a:bodyPr>
          <a:lstStyle/>
          <a:p>
            <a:pPr lvl="0" rtl="0">
              <a:spcBef>
                <a:spcPts val="0"/>
              </a:spcBef>
              <a:buNone/>
            </a:pPr>
            <a:r>
              <a:rPr lang="en" sz="2400">
                <a:solidFill>
                  <a:schemeClr val="dk1"/>
                </a:solidFill>
                <a:latin typeface="Georgia"/>
                <a:ea typeface="Georgia"/>
                <a:cs typeface="Georgia"/>
                <a:sym typeface="Georgia"/>
              </a:rPr>
              <a:t>Windows users:</a:t>
            </a:r>
            <a:r>
              <a:rPr lang="en" sz="2400">
                <a:solidFill>
                  <a:srgbClr val="FFFFFF"/>
                </a:solidFill>
                <a:latin typeface="Georgia"/>
                <a:ea typeface="Georgia"/>
                <a:cs typeface="Georgia"/>
                <a:sym typeface="Georgia"/>
              </a:rPr>
              <a:t> Install </a:t>
            </a:r>
            <a:r>
              <a:rPr lang="en" sz="2400">
                <a:solidFill>
                  <a:srgbClr val="FFFFFF"/>
                </a:solidFill>
              </a:rPr>
              <a:t>packages</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0" name="Shape 290"/>
        <p:cNvGrpSpPr/>
        <p:nvPr/>
      </p:nvGrpSpPr>
      <p:grpSpPr>
        <a:xfrm>
          <a:off x="0" y="0"/>
          <a:ext cx="0" cy="0"/>
          <a:chOff x="0" y="0"/>
          <a:chExt cx="0" cy="0"/>
        </a:xfrm>
      </p:grpSpPr>
      <p:sp>
        <p:nvSpPr>
          <p:cNvPr id="291" name="Shape 291"/>
          <p:cNvSpPr txBox="1"/>
          <p:nvPr/>
        </p:nvSpPr>
        <p:spPr>
          <a:xfrm>
            <a:off x="644550" y="1790200"/>
            <a:ext cx="7838100" cy="203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Open Atom</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AutoNum type="arabicPeriod"/>
            </a:pPr>
            <a:r>
              <a:rPr lang="en">
                <a:latin typeface="Trebuchet MS"/>
                <a:ea typeface="Trebuchet MS"/>
                <a:cs typeface="Trebuchet MS"/>
                <a:sym typeface="Trebuchet MS"/>
              </a:rPr>
              <a:t>Along the menu bar, select </a:t>
            </a:r>
            <a:r>
              <a:rPr lang="en">
                <a:solidFill>
                  <a:schemeClr val="dk2"/>
                </a:solidFill>
                <a:latin typeface="Trebuchet MS"/>
                <a:ea typeface="Trebuchet MS"/>
                <a:cs typeface="Trebuchet MS"/>
                <a:sym typeface="Trebuchet MS"/>
              </a:rPr>
              <a:t>File &gt; Settings &gt; Install &gt; Install Packages &gt; search for “Atom beautify” and install</a:t>
            </a:r>
          </a:p>
          <a:p>
            <a:pPr lvl="0" rtl="0">
              <a:spcBef>
                <a:spcPts val="0"/>
              </a:spcBef>
              <a:buNone/>
            </a:pPr>
            <a:r>
              <a:t/>
            </a:r>
            <a:endParaRPr>
              <a:latin typeface="Trebuchet MS"/>
              <a:ea typeface="Trebuchet MS"/>
              <a:cs typeface="Trebuchet MS"/>
              <a:sym typeface="Trebuchet MS"/>
            </a:endParaRPr>
          </a:p>
          <a:p>
            <a:pPr indent="-228600" lvl="0" marL="457200">
              <a:spcBef>
                <a:spcPts val="0"/>
              </a:spcBef>
              <a:buFont typeface="Trebuchet MS"/>
              <a:buAutoNum type="arabicPeriod"/>
            </a:pPr>
            <a:r>
              <a:rPr lang="en">
                <a:latin typeface="Trebuchet MS"/>
                <a:ea typeface="Trebuchet MS"/>
                <a:cs typeface="Trebuchet MS"/>
                <a:sym typeface="Trebuchet MS"/>
              </a:rPr>
              <a:t>Check that it installed under Packages in the menu bar</a:t>
            </a:r>
          </a:p>
        </p:txBody>
      </p:sp>
      <p:pic>
        <p:nvPicPr>
          <p:cNvPr descr="d8548f4ce56f1599.png" id="292" name="Shape 292"/>
          <p:cNvPicPr preferRelativeResize="0"/>
          <p:nvPr/>
        </p:nvPicPr>
        <p:blipFill>
          <a:blip r:embed="rId3">
            <a:alphaModFix/>
          </a:blip>
          <a:stretch>
            <a:fillRect/>
          </a:stretch>
        </p:blipFill>
        <p:spPr>
          <a:xfrm>
            <a:off x="2210900" y="1711950"/>
            <a:ext cx="502874" cy="502874"/>
          </a:xfrm>
          <a:prstGeom prst="rect">
            <a:avLst/>
          </a:prstGeom>
          <a:noFill/>
          <a:ln>
            <a:noFill/>
          </a:ln>
        </p:spPr>
      </p:pic>
      <p:sp>
        <p:nvSpPr>
          <p:cNvPr id="293" name="Shape 293"/>
          <p:cNvSpPr txBox="1"/>
          <p:nvPr>
            <p:ph idx="4294967295"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sp>
        <p:nvSpPr>
          <p:cNvPr id="294" name="Shape 294"/>
          <p:cNvSpPr txBox="1"/>
          <p:nvPr/>
        </p:nvSpPr>
        <p:spPr>
          <a:xfrm>
            <a:off x="644550"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98" name="Shape 298"/>
        <p:cNvGrpSpPr/>
        <p:nvPr/>
      </p:nvGrpSpPr>
      <p:grpSpPr>
        <a:xfrm>
          <a:off x="0" y="0"/>
          <a:ext cx="0" cy="0"/>
          <a:chOff x="0" y="0"/>
          <a:chExt cx="0" cy="0"/>
        </a:xfrm>
      </p:grpSpPr>
      <p:sp>
        <p:nvSpPr>
          <p:cNvPr id="299" name="Shape 299"/>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Clr>
                <a:srgbClr val="FF0000"/>
              </a:buClr>
              <a:buFont typeface="Trebuchet MS"/>
              <a:buAutoNum type="arabicPeriod"/>
            </a:pPr>
            <a:r>
              <a:rPr lang="en">
                <a:solidFill>
                  <a:srgbClr val="FF0000"/>
                </a:solidFill>
                <a:latin typeface="Trebuchet MS"/>
                <a:ea typeface="Trebuchet MS"/>
                <a:cs typeface="Trebuchet MS"/>
                <a:sym typeface="Trebuchet MS"/>
              </a:rPr>
              <a:t>Bookmark! You will need this again.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300" name="Shape 300"/>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301" name="Shape 301"/>
          <p:cNvSpPr txBox="1"/>
          <p:nvPr>
            <p:ph type="title"/>
          </p:nvPr>
        </p:nvSpPr>
        <p:spPr>
          <a:xfrm>
            <a:off x="303312"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
        <p:nvSpPr>
          <p:cNvPr id="302" name="Shape 302"/>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88" name="Shape 88"/>
        <p:cNvGrpSpPr/>
        <p:nvPr/>
      </p:nvGrpSpPr>
      <p:grpSpPr>
        <a:xfrm>
          <a:off x="0" y="0"/>
          <a:ext cx="0" cy="0"/>
          <a:chOff x="0" y="0"/>
          <a:chExt cx="0" cy="0"/>
        </a:xfrm>
      </p:grpSpPr>
      <p:sp>
        <p:nvSpPr>
          <p:cNvPr id="89" name="Shape 89"/>
          <p:cNvSpPr txBox="1"/>
          <p:nvPr>
            <p:ph type="ctrTitle"/>
          </p:nvPr>
        </p:nvSpPr>
        <p:spPr>
          <a:xfrm>
            <a:off x="2371725" y="630225"/>
            <a:ext cx="6331500" cy="306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There’s an API for That</a:t>
            </a:r>
          </a:p>
        </p:txBody>
      </p:sp>
      <p:sp>
        <p:nvSpPr>
          <p:cNvPr id="90" name="Shape 90"/>
          <p:cNvSpPr txBox="1"/>
          <p:nvPr>
            <p:ph idx="1" type="subTitle"/>
          </p:nvPr>
        </p:nvSpPr>
        <p:spPr>
          <a:xfrm>
            <a:off x="2390266" y="3238450"/>
            <a:ext cx="6331500" cy="1241700"/>
          </a:xfrm>
          <a:prstGeom prst="rect">
            <a:avLst/>
          </a:prstGeom>
        </p:spPr>
        <p:txBody>
          <a:bodyPr anchorCtr="0" anchor="b" bIns="91425" lIns="91425" rIns="91425" tIns="91425">
            <a:noAutofit/>
          </a:bodyPr>
          <a:lstStyle/>
          <a:p>
            <a:pPr lvl="0">
              <a:spcBef>
                <a:spcPts val="0"/>
              </a:spcBef>
              <a:buNone/>
            </a:pPr>
            <a:r>
              <a:rPr lang="en" sz="2400">
                <a:latin typeface="Trebuchet MS"/>
                <a:ea typeface="Trebuchet MS"/>
                <a:cs typeface="Trebuchet MS"/>
                <a:sym typeface="Trebuchet MS"/>
              </a:rPr>
              <a:t>MARAC</a:t>
            </a:r>
          </a:p>
          <a:p>
            <a:pPr lvl="0">
              <a:spcBef>
                <a:spcPts val="0"/>
              </a:spcBef>
              <a:buNone/>
            </a:pPr>
            <a:r>
              <a:rPr lang="en" sz="2400">
                <a:latin typeface="Trebuchet MS"/>
                <a:ea typeface="Trebuchet MS"/>
                <a:cs typeface="Trebuchet MS"/>
                <a:sym typeface="Trebuchet MS"/>
              </a:rPr>
              <a:t>April 20th, 2017</a:t>
            </a:r>
          </a:p>
          <a:p>
            <a:pPr lvl="0">
              <a:spcBef>
                <a:spcPts val="0"/>
              </a:spcBef>
              <a:buNone/>
            </a:pPr>
            <a:r>
              <a:t/>
            </a:r>
            <a:endParaRPr>
              <a:latin typeface="Trebuchet MS"/>
              <a:ea typeface="Trebuchet MS"/>
              <a:cs typeface="Trebuchet MS"/>
              <a:sym typeface="Trebuchet MS"/>
            </a:endParaRPr>
          </a:p>
          <a:p>
            <a:pPr lvl="0" algn="r">
              <a:spcBef>
                <a:spcPts val="0"/>
              </a:spcBef>
              <a:buNone/>
            </a:pPr>
            <a:r>
              <a:rPr lang="en">
                <a:latin typeface="Trebuchet MS"/>
                <a:ea typeface="Trebuchet MS"/>
                <a:cs typeface="Trebuchet MS"/>
                <a:sym typeface="Trebuchet MS"/>
              </a:rPr>
              <a:t>Lora J. Davis</a:t>
            </a:r>
          </a:p>
          <a:p>
            <a:pPr lvl="0" algn="r">
              <a:spcBef>
                <a:spcPts val="0"/>
              </a:spcBef>
              <a:buNone/>
            </a:pPr>
            <a:r>
              <a:rPr lang="en">
                <a:latin typeface="Trebuchet MS"/>
                <a:ea typeface="Trebuchet MS"/>
                <a:cs typeface="Trebuchet MS"/>
                <a:sym typeface="Trebuchet MS"/>
              </a:rPr>
              <a:t>Valerie Addonizio</a:t>
            </a:r>
          </a:p>
          <a:p>
            <a:pPr lvl="0" algn="r">
              <a:spcBef>
                <a:spcPts val="0"/>
              </a:spcBef>
              <a:buNone/>
            </a:pPr>
            <a:r>
              <a:rPr i="1" lang="en">
                <a:latin typeface="Trebuchet MS"/>
                <a:ea typeface="Trebuchet MS"/>
                <a:cs typeface="Trebuchet MS"/>
                <a:sym typeface="Trebuchet MS"/>
              </a:rPr>
              <a:t>Johns Hopkins University</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6" name="Shape 306"/>
        <p:cNvGrpSpPr/>
        <p:nvPr/>
      </p:nvGrpSpPr>
      <p:grpSpPr>
        <a:xfrm>
          <a:off x="0" y="0"/>
          <a:ext cx="0" cy="0"/>
          <a:chOff x="0" y="0"/>
          <a:chExt cx="0" cy="0"/>
        </a:xfrm>
      </p:grpSpPr>
      <p:sp>
        <p:nvSpPr>
          <p:cNvPr id="307" name="Shape 307"/>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 [ctrl-click &gt; paste]</a:t>
            </a:r>
          </a:p>
        </p:txBody>
      </p:sp>
      <p:sp>
        <p:nvSpPr>
          <p:cNvPr id="308" name="Shape 308"/>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 [right-click &gt; paste]</a:t>
            </a:r>
          </a:p>
        </p:txBody>
      </p:sp>
      <p:sp>
        <p:nvSpPr>
          <p:cNvPr id="309" name="Shape 309"/>
          <p:cNvSpPr txBox="1"/>
          <p:nvPr>
            <p:ph idx="4294967295"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cxnSp>
        <p:nvCxnSpPr>
          <p:cNvPr id="310" name="Shape 310"/>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311" name="Shape 311"/>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312" name="Shape 312"/>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313" name="Shape 313"/>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314" name="Shape 314"/>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Now you have a folder (either on your Desktop, or in your Cygwin home directory)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a:spcBef>
                <a:spcPts val="0"/>
              </a:spcBef>
              <a:buNone/>
            </a:pPr>
            <a:r>
              <a:t/>
            </a:r>
            <a:endParaRPr sz="800">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“MARAC_API_Workshop,”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8" name="Shape 318"/>
        <p:cNvGrpSpPr/>
        <p:nvPr/>
      </p:nvGrpSpPr>
      <p:grpSpPr>
        <a:xfrm>
          <a:off x="0" y="0"/>
          <a:ext cx="0" cy="0"/>
          <a:chOff x="0" y="0"/>
          <a:chExt cx="0" cy="0"/>
        </a:xfrm>
      </p:grpSpPr>
      <p:pic>
        <p:nvPicPr>
          <p:cNvPr id="319" name="Shape 319"/>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3" name="Shape 323"/>
        <p:cNvGrpSpPr/>
        <p:nvPr/>
      </p:nvGrpSpPr>
      <p:grpSpPr>
        <a:xfrm>
          <a:off x="0" y="0"/>
          <a:ext cx="0" cy="0"/>
          <a:chOff x="0" y="0"/>
          <a:chExt cx="0" cy="0"/>
        </a:xfrm>
      </p:grpSpPr>
      <p:sp>
        <p:nvSpPr>
          <p:cNvPr id="324" name="Shape 32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28" name="Shape 328"/>
        <p:cNvGrpSpPr/>
        <p:nvPr/>
      </p:nvGrpSpPr>
      <p:grpSpPr>
        <a:xfrm>
          <a:off x="0" y="0"/>
          <a:ext cx="0" cy="0"/>
          <a:chOff x="0" y="0"/>
          <a:chExt cx="0" cy="0"/>
        </a:xfrm>
      </p:grpSpPr>
      <p:sp>
        <p:nvSpPr>
          <p:cNvPr id="329" name="Shape 329"/>
          <p:cNvSpPr txBox="1"/>
          <p:nvPr>
            <p:ph type="title"/>
          </p:nvPr>
        </p:nvSpPr>
        <p:spPr>
          <a:xfrm>
            <a:off x="406425" y="1806825"/>
            <a:ext cx="8296800" cy="1542000"/>
          </a:xfrm>
          <a:prstGeom prst="rect">
            <a:avLst/>
          </a:prstGeom>
          <a:ln cap="flat" cmpd="sng" w="1524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GET</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3" name="Shape 333"/>
        <p:cNvGrpSpPr/>
        <p:nvPr/>
      </p:nvGrpSpPr>
      <p:grpSpPr>
        <a:xfrm>
          <a:off x="0" y="0"/>
          <a:ext cx="0" cy="0"/>
          <a:chOff x="0" y="0"/>
          <a:chExt cx="0" cy="0"/>
        </a:xfrm>
      </p:grpSpPr>
      <p:sp>
        <p:nvSpPr>
          <p:cNvPr id="334" name="Shape 334"/>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335" name="Shape 335"/>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336" name="Shape 336"/>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337" name="Shape 337"/>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8" name="Shape 338"/>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39" name="Shape 339"/>
          <p:cNvSpPr/>
          <p:nvPr/>
        </p:nvSpPr>
        <p:spPr>
          <a:xfrm>
            <a:off x="10325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40" name="Shape 340"/>
          <p:cNvSpPr txBox="1"/>
          <p:nvPr/>
        </p:nvSpPr>
        <p:spPr>
          <a:xfrm>
            <a:off x="1061900" y="2708975"/>
            <a:ext cx="997500" cy="733500"/>
          </a:xfrm>
          <a:prstGeom prst="rect">
            <a:avLst/>
          </a:prstGeom>
          <a:noFill/>
          <a:ln>
            <a:noFill/>
          </a:ln>
        </p:spPr>
        <p:txBody>
          <a:bodyPr anchorCtr="0" anchor="t" bIns="91425" lIns="91425" rIns="91425" tIns="91425">
            <a:noAutofit/>
          </a:bodyPr>
          <a:lstStyle/>
          <a:p>
            <a:pPr lvl="0" algn="ctr">
              <a:spcBef>
                <a:spcPts val="0"/>
              </a:spcBef>
              <a:buNone/>
            </a:pPr>
            <a:r>
              <a:rPr b="1" lang="en" sz="1800"/>
              <a:t>We are here</a:t>
            </a:r>
          </a:p>
        </p:txBody>
      </p:sp>
      <p:sp>
        <p:nvSpPr>
          <p:cNvPr id="341" name="Shape 341"/>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45" name="Shape 345"/>
        <p:cNvGrpSpPr/>
        <p:nvPr/>
      </p:nvGrpSpPr>
      <p:grpSpPr>
        <a:xfrm>
          <a:off x="0" y="0"/>
          <a:ext cx="0" cy="0"/>
          <a:chOff x="0" y="0"/>
          <a:chExt cx="0" cy="0"/>
        </a:xfrm>
      </p:grpSpPr>
      <p:sp>
        <p:nvSpPr>
          <p:cNvPr id="346" name="Shape 34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ProPublica</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0" name="Shape 350"/>
        <p:cNvGrpSpPr/>
        <p:nvPr/>
      </p:nvGrpSpPr>
      <p:grpSpPr>
        <a:xfrm>
          <a:off x="0" y="0"/>
          <a:ext cx="0" cy="0"/>
          <a:chOff x="0" y="0"/>
          <a:chExt cx="0" cy="0"/>
        </a:xfrm>
      </p:grpSpPr>
      <p:sp>
        <p:nvSpPr>
          <p:cNvPr id="351" name="Shape 351"/>
          <p:cNvSpPr txBox="1"/>
          <p:nvPr>
            <p:ph type="title"/>
          </p:nvPr>
        </p:nvSpPr>
        <p:spPr>
          <a:xfrm>
            <a:off x="303300" y="335375"/>
            <a:ext cx="8446800" cy="639600"/>
          </a:xfrm>
          <a:prstGeom prst="rect">
            <a:avLst/>
          </a:prstGeom>
          <a:solidFill>
            <a:srgbClr val="0277BD"/>
          </a:solidFill>
        </p:spPr>
        <p:txBody>
          <a:bodyPr anchorCtr="0" anchor="t" bIns="91425" lIns="91425" rIns="91425" tIns="91425">
            <a:noAutofit/>
          </a:bodyPr>
          <a:lstStyle/>
          <a:p>
            <a:pPr lvl="0">
              <a:spcBef>
                <a:spcPts val="0"/>
              </a:spcBef>
              <a:buNone/>
            </a:pPr>
            <a:r>
              <a:rPr lang="en">
                <a:solidFill>
                  <a:srgbClr val="FFFFFF"/>
                </a:solidFill>
              </a:rPr>
              <a:t>GET through a GUI</a:t>
            </a:r>
          </a:p>
        </p:txBody>
      </p:sp>
      <p:sp>
        <p:nvSpPr>
          <p:cNvPr id="352" name="Shape 352"/>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 A user wants access to data about every non-profit involving animal welfare in Nonprofit Explorer at ProPublica.</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ProPublica.org is a research-based journalism site that provides its data to other reporters and the public</a:t>
            </a:r>
          </a:p>
          <a:p>
            <a:pPr lvl="0">
              <a:spcBef>
                <a:spcPts val="0"/>
              </a:spcBef>
              <a:buNone/>
            </a:pPr>
            <a:r>
              <a:t/>
            </a:r>
            <a:endParaRPr>
              <a:latin typeface="Trebuchet MS"/>
              <a:ea typeface="Trebuchet MS"/>
              <a:cs typeface="Trebuchet MS"/>
              <a:sym typeface="Trebuchet MS"/>
            </a:endParaRP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Navigate</a:t>
            </a:r>
            <a:r>
              <a:rPr lang="en">
                <a:latin typeface="Trebuchet MS"/>
                <a:ea typeface="Trebuchet MS"/>
                <a:cs typeface="Trebuchet MS"/>
                <a:sym typeface="Trebuchet MS"/>
              </a:rPr>
              <a:t> to </a:t>
            </a:r>
            <a:r>
              <a:rPr lang="en" u="sng">
                <a:solidFill>
                  <a:schemeClr val="hlink"/>
                </a:solidFill>
                <a:latin typeface="Trebuchet MS"/>
                <a:ea typeface="Trebuchet MS"/>
                <a:cs typeface="Trebuchet MS"/>
                <a:sym typeface="Trebuchet MS"/>
                <a:hlinkClick r:id="rId3"/>
              </a:rPr>
              <a:t>ProPublica.org</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Click Data</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Click Nonprofit Explorer</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 a search for “animal,” which will bring up a list of animal-based charities</a:t>
            </a:r>
          </a:p>
          <a:p>
            <a:pPr indent="-228600" lvl="0" marL="457200">
              <a:lnSpc>
                <a:spcPct val="115000"/>
              </a:lnSpc>
              <a:spcBef>
                <a:spcPts val="0"/>
              </a:spcBef>
              <a:buFont typeface="Trebuchet MS"/>
              <a:buAutoNum type="arabicPeriod"/>
            </a:pPr>
            <a:r>
              <a:rPr lang="en">
                <a:latin typeface="Trebuchet MS"/>
                <a:ea typeface="Trebuchet MS"/>
                <a:cs typeface="Trebuchet MS"/>
                <a:sym typeface="Trebuchet MS"/>
              </a:rPr>
              <a:t>Look at the address bar</a:t>
            </a:r>
          </a:p>
        </p:txBody>
      </p:sp>
      <p:pic>
        <p:nvPicPr>
          <p:cNvPr id="353" name="Shape 353"/>
          <p:cNvPicPr preferRelativeResize="0"/>
          <p:nvPr/>
        </p:nvPicPr>
        <p:blipFill>
          <a:blip r:embed="rId4">
            <a:alphaModFix/>
          </a:blip>
          <a:stretch>
            <a:fillRect/>
          </a:stretch>
        </p:blipFill>
        <p:spPr>
          <a:xfrm>
            <a:off x="4839950" y="639887"/>
            <a:ext cx="3952731" cy="386372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7" name="Shape 357"/>
        <p:cNvGrpSpPr/>
        <p:nvPr/>
      </p:nvGrpSpPr>
      <p:grpSpPr>
        <a:xfrm>
          <a:off x="0" y="0"/>
          <a:ext cx="0" cy="0"/>
          <a:chOff x="0" y="0"/>
          <a:chExt cx="0" cy="0"/>
        </a:xfrm>
      </p:grpSpPr>
      <p:pic>
        <p:nvPicPr>
          <p:cNvPr id="358" name="Shape 358"/>
          <p:cNvPicPr preferRelativeResize="0"/>
          <p:nvPr/>
        </p:nvPicPr>
        <p:blipFill>
          <a:blip r:embed="rId3">
            <a:alphaModFix/>
          </a:blip>
          <a:stretch>
            <a:fillRect/>
          </a:stretch>
        </p:blipFill>
        <p:spPr>
          <a:xfrm>
            <a:off x="1362075" y="333000"/>
            <a:ext cx="6419850" cy="771525"/>
          </a:xfrm>
          <a:prstGeom prst="rect">
            <a:avLst/>
          </a:prstGeom>
          <a:noFill/>
          <a:ln>
            <a:noFill/>
          </a:ln>
        </p:spPr>
      </p:pic>
      <p:sp>
        <p:nvSpPr>
          <p:cNvPr id="359" name="Shape 359"/>
          <p:cNvSpPr txBox="1"/>
          <p:nvPr/>
        </p:nvSpPr>
        <p:spPr>
          <a:xfrm>
            <a:off x="633900" y="4331100"/>
            <a:ext cx="7876200" cy="4872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ProPublica API documentation: </a:t>
            </a:r>
            <a:r>
              <a:rPr lang="en" u="sng">
                <a:solidFill>
                  <a:schemeClr val="hlink"/>
                </a:solidFill>
                <a:latin typeface="Trebuchet MS"/>
                <a:ea typeface="Trebuchet MS"/>
                <a:cs typeface="Trebuchet MS"/>
                <a:sym typeface="Trebuchet MS"/>
                <a:hlinkClick r:id="rId4"/>
              </a:rPr>
              <a:t>https://projects.propublica.org/nonprofits/api</a:t>
            </a:r>
          </a:p>
        </p:txBody>
      </p:sp>
      <p:graphicFrame>
        <p:nvGraphicFramePr>
          <p:cNvPr id="360" name="Shape 360"/>
          <p:cNvGraphicFramePr/>
          <p:nvPr/>
        </p:nvGraphicFramePr>
        <p:xfrm>
          <a:off x="382025" y="1085850"/>
          <a:ext cx="3000000" cy="3000000"/>
        </p:xfrm>
        <a:graphic>
          <a:graphicData uri="http://schemas.openxmlformats.org/drawingml/2006/table">
            <a:tbl>
              <a:tblPr>
                <a:noFill/>
                <a:tableStyleId>{7694D9C6-D915-4307-8E98-F3BA6DBA75F5}</a:tableStyleId>
              </a:tblPr>
              <a:tblGrid>
                <a:gridCol w="2911000"/>
                <a:gridCol w="5468950"/>
              </a:tblGrid>
              <a:tr h="381000">
                <a:tc>
                  <a:txBody>
                    <a:bodyPr>
                      <a:noAutofit/>
                    </a:bodyPr>
                    <a:lstStyle/>
                    <a:p>
                      <a:pPr lvl="0">
                        <a:spcBef>
                          <a:spcPts val="0"/>
                        </a:spcBef>
                        <a:buNone/>
                      </a:pPr>
                      <a:r>
                        <a:rPr lang="en" sz="1200" u="sng">
                          <a:solidFill>
                            <a:srgbClr val="0277BD"/>
                          </a:solidFill>
                          <a:latin typeface="Trebuchet MS"/>
                          <a:ea typeface="Trebuchet MS"/>
                          <a:cs typeface="Trebuchet MS"/>
                          <a:sym typeface="Trebuchet MS"/>
                          <a:hlinkClick r:id="rId5"/>
                        </a:rPr>
                        <a:t>https://projects.propublica.org/nonprofits/api/v2</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address of the API. All requests must start with a similar string in order to point the request to where it needs to go. It essentially reads: go here.</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/search.json</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search method set by the API. By appending this to the above URL, it essentially reads: go here, search, output that search in JSON.</a:t>
                      </a:r>
                    </a:p>
                  </a:txBody>
                  <a:tcPr marT="91425" marB="91425" marR="91425" marL="91425"/>
                </a:tc>
              </a:tr>
              <a:tr h="381000">
                <a:tc>
                  <a:txBody>
                    <a:bodyPr>
                      <a:noAutofit/>
                    </a:bodyPr>
                    <a:lstStyle/>
                    <a:p>
                      <a:pPr lvl="0" rtl="0">
                        <a:spcBef>
                          <a:spcPts val="0"/>
                        </a:spcBef>
                        <a:buNone/>
                      </a:pPr>
                      <a:r>
                        <a:rPr lang="en" sz="1200">
                          <a:latin typeface="Trebuchet MS"/>
                          <a:ea typeface="Trebuchet MS"/>
                          <a:cs typeface="Trebuchet MS"/>
                          <a:sym typeface="Trebuchet MS"/>
                        </a:rPr>
                        <a:t>?</a:t>
                      </a:r>
                    </a:p>
                  </a:txBody>
                  <a:tcPr marT="91425" marB="91425" marR="91425" marL="91425"/>
                </a:tc>
                <a:tc>
                  <a:txBody>
                    <a:bodyPr>
                      <a:noAutofit/>
                    </a:bodyPr>
                    <a:lstStyle/>
                    <a:p>
                      <a:pPr lvl="0" rtl="0">
                        <a:spcBef>
                          <a:spcPts val="0"/>
                        </a:spcBef>
                        <a:buNone/>
                      </a:pPr>
                      <a:r>
                        <a:rPr lang="en" sz="1200">
                          <a:latin typeface="Trebuchet MS"/>
                          <a:ea typeface="Trebuchet MS"/>
                          <a:cs typeface="Trebuchet MS"/>
                          <a:sym typeface="Trebuchet MS"/>
                        </a:rPr>
                        <a:t>Question marks denote that whatever follows is a parameter. Adding this to the above essentially reads: go here, and search, and use the following parameters. You can use more than one parameter.</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q=</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parameter. The ProPublica API defines q as “A keyword search string. Searches using this parameter will search (in order) organization name, organization alternate name, city.”</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animal</a:t>
                      </a:r>
                    </a:p>
                  </a:txBody>
                  <a:tcPr marT="91425" marB="91425" marR="91425" marL="91425"/>
                </a:tc>
                <a:tc>
                  <a:txBody>
                    <a:bodyPr>
                      <a:noAutofit/>
                    </a:bodyPr>
                    <a:lstStyle/>
                    <a:p>
                      <a:pPr lvl="0">
                        <a:spcBef>
                          <a:spcPts val="0"/>
                        </a:spcBef>
                        <a:buNone/>
                      </a:pPr>
                      <a:r>
                        <a:rPr lang="en" sz="1200">
                          <a:solidFill>
                            <a:schemeClr val="dk2"/>
                          </a:solidFill>
                          <a:latin typeface="Trebuchet MS"/>
                          <a:ea typeface="Trebuchet MS"/>
                          <a:cs typeface="Trebuchet MS"/>
                          <a:sym typeface="Trebuchet MS"/>
                        </a:rPr>
                        <a:t>Any keyword supplied by the user. Go here, and use the keyword search parameter to search for </a:t>
                      </a:r>
                      <a:r>
                        <a:rPr i="1" lang="en" sz="1200">
                          <a:solidFill>
                            <a:schemeClr val="dk2"/>
                          </a:solidFill>
                          <a:latin typeface="Trebuchet MS"/>
                          <a:ea typeface="Trebuchet MS"/>
                          <a:cs typeface="Trebuchet MS"/>
                          <a:sym typeface="Trebuchet MS"/>
                        </a:rPr>
                        <a:t>animal</a:t>
                      </a:r>
                      <a:r>
                        <a:rPr lang="en" sz="1200">
                          <a:solidFill>
                            <a:schemeClr val="dk2"/>
                          </a:solidFill>
                          <a:latin typeface="Trebuchet MS"/>
                          <a:ea typeface="Trebuchet MS"/>
                          <a:cs typeface="Trebuchet MS"/>
                          <a:sym typeface="Trebuchet MS"/>
                        </a:rPr>
                        <a:t>, which will output as JSON.</a:t>
                      </a:r>
                    </a:p>
                  </a:txBody>
                  <a:tcPr marT="91425" marB="91425" marR="91425" marL="91425"/>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364" name="Shape 364"/>
        <p:cNvGrpSpPr/>
        <p:nvPr/>
      </p:nvGrpSpPr>
      <p:grpSpPr>
        <a:xfrm>
          <a:off x="0" y="0"/>
          <a:ext cx="0" cy="0"/>
          <a:chOff x="0" y="0"/>
          <a:chExt cx="0" cy="0"/>
        </a:xfrm>
      </p:grpSpPr>
      <p:sp>
        <p:nvSpPr>
          <p:cNvPr id="365" name="Shape 365"/>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GUI</a:t>
            </a:r>
          </a:p>
        </p:txBody>
      </p:sp>
      <p:sp>
        <p:nvSpPr>
          <p:cNvPr id="366" name="Shape 366"/>
          <p:cNvSpPr txBox="1"/>
          <p:nvPr/>
        </p:nvSpPr>
        <p:spPr>
          <a:xfrm>
            <a:off x="411637" y="1759475"/>
            <a:ext cx="8310300" cy="29163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GUI</a:t>
            </a:r>
            <a:r>
              <a:rPr lang="en">
                <a:solidFill>
                  <a:srgbClr val="FFFFFF"/>
                </a:solidFill>
                <a:latin typeface="Trebuchet MS"/>
                <a:ea typeface="Trebuchet MS"/>
                <a:cs typeface="Trebuchet MS"/>
                <a:sym typeface="Trebuchet MS"/>
              </a:rPr>
              <a:t> (gooey) stands for Graphic User Interface: </a:t>
            </a:r>
            <a:r>
              <a:rPr i="1" lang="en">
                <a:solidFill>
                  <a:srgbClr val="FFFFFF"/>
                </a:solidFill>
                <a:latin typeface="Trebuchet MS"/>
                <a:ea typeface="Trebuchet MS"/>
                <a:cs typeface="Trebuchet MS"/>
                <a:sym typeface="Trebuchet MS"/>
              </a:rPr>
              <a:t>every program </a:t>
            </a:r>
            <a:r>
              <a:rPr lang="en">
                <a:solidFill>
                  <a:srgbClr val="FFFFFF"/>
                </a:solidFill>
                <a:latin typeface="Trebuchet MS"/>
                <a:ea typeface="Trebuchet MS"/>
                <a:cs typeface="Trebuchet MS"/>
                <a:sym typeface="Trebuchet MS"/>
              </a:rPr>
              <a:t>you use has a GUI</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But in the programming/scripting world, there is also the command line/terminal</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We will be using both: Postman is a GUI</a:t>
            </a:r>
          </a:p>
          <a:p>
            <a:pPr lvl="0">
              <a:spcBef>
                <a:spcPts val="0"/>
              </a:spcBef>
              <a:buNone/>
            </a:pPr>
            <a:r>
              <a:t/>
            </a:r>
            <a:endParaRPr>
              <a:latin typeface="Trebuchet MS"/>
              <a:ea typeface="Trebuchet MS"/>
              <a:cs typeface="Trebuchet MS"/>
              <a:sym typeface="Trebuchet MS"/>
            </a:endParaRPr>
          </a:p>
        </p:txBody>
      </p:sp>
      <p:pic>
        <p:nvPicPr>
          <p:cNvPr descr="gui-vs-command-line-990x495.jpg" id="367" name="Shape 367"/>
          <p:cNvPicPr preferRelativeResize="0"/>
          <p:nvPr/>
        </p:nvPicPr>
        <p:blipFill>
          <a:blip r:embed="rId3">
            <a:alphaModFix/>
          </a:blip>
          <a:stretch>
            <a:fillRect/>
          </a:stretch>
        </p:blipFill>
        <p:spPr>
          <a:xfrm>
            <a:off x="2605399" y="2569224"/>
            <a:ext cx="3922776" cy="1961400"/>
          </a:xfrm>
          <a:prstGeom prst="rect">
            <a:avLst/>
          </a:prstGeom>
          <a:noFill/>
          <a:ln>
            <a:noFill/>
          </a:ln>
        </p:spPr>
      </p:pic>
      <p:sp>
        <p:nvSpPr>
          <p:cNvPr id="368" name="Shape 368"/>
          <p:cNvSpPr txBox="1"/>
          <p:nvPr/>
        </p:nvSpPr>
        <p:spPr>
          <a:xfrm>
            <a:off x="561200" y="4510125"/>
            <a:ext cx="8011200" cy="341100"/>
          </a:xfrm>
          <a:prstGeom prst="rect">
            <a:avLst/>
          </a:prstGeom>
          <a:noFill/>
          <a:ln>
            <a:noFill/>
          </a:ln>
        </p:spPr>
        <p:txBody>
          <a:bodyPr anchorCtr="0" anchor="t" bIns="91425" lIns="91425" rIns="91425" tIns="91425">
            <a:noAutofit/>
          </a:bodyPr>
          <a:lstStyle/>
          <a:p>
            <a:pPr lvl="0" algn="ctr">
              <a:spcBef>
                <a:spcPts val="0"/>
              </a:spcBef>
              <a:buNone/>
            </a:pPr>
            <a:r>
              <a:rPr lang="en" sz="700"/>
              <a:t>Image from http://www.differencebtw.com/difference-between-gui-and-command-line/</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2" name="Shape 372"/>
        <p:cNvGrpSpPr/>
        <p:nvPr/>
      </p:nvGrpSpPr>
      <p:grpSpPr>
        <a:xfrm>
          <a:off x="0" y="0"/>
          <a:ext cx="0" cy="0"/>
          <a:chOff x="0" y="0"/>
          <a:chExt cx="0" cy="0"/>
        </a:xfrm>
      </p:grpSpPr>
      <p:sp>
        <p:nvSpPr>
          <p:cNvPr id="373" name="Shape 373"/>
          <p:cNvSpPr txBox="1"/>
          <p:nvPr/>
        </p:nvSpPr>
        <p:spPr>
          <a:xfrm>
            <a:off x="298188" y="3541600"/>
            <a:ext cx="8386800" cy="6402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55000"/>
              <a:buFont typeface="Arial"/>
              <a:buNone/>
            </a:pPr>
            <a:r>
              <a:rPr lang="en" sz="2000" u="sng">
                <a:solidFill>
                  <a:schemeClr val="hlink"/>
                </a:solidFill>
                <a:hlinkClick r:id="rId3"/>
              </a:rPr>
              <a:t>http://projects.propublica.org/nonprofits/api/v2/search.json?q=animal</a:t>
            </a:r>
          </a:p>
          <a:p>
            <a:pPr lvl="0" rtl="0">
              <a:spcBef>
                <a:spcPts val="0"/>
              </a:spcBef>
              <a:buNone/>
            </a:pPr>
            <a:r>
              <a:t/>
            </a:r>
            <a:endParaRPr/>
          </a:p>
        </p:txBody>
      </p:sp>
      <p:pic>
        <p:nvPicPr>
          <p:cNvPr id="374" name="Shape 374"/>
          <p:cNvPicPr preferRelativeResize="0"/>
          <p:nvPr/>
        </p:nvPicPr>
        <p:blipFill>
          <a:blip r:embed="rId4">
            <a:alphaModFix/>
          </a:blip>
          <a:stretch>
            <a:fillRect/>
          </a:stretch>
        </p:blipFill>
        <p:spPr>
          <a:xfrm>
            <a:off x="339587" y="1260699"/>
            <a:ext cx="8304001" cy="1826199"/>
          </a:xfrm>
          <a:prstGeom prst="rect">
            <a:avLst/>
          </a:prstGeom>
          <a:noFill/>
          <a:ln>
            <a:noFill/>
          </a:ln>
        </p:spPr>
      </p:pic>
      <p:sp>
        <p:nvSpPr>
          <p:cNvPr id="375" name="Shape 375"/>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Introduction</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79" name="Shape 379"/>
        <p:cNvGrpSpPr/>
        <p:nvPr/>
      </p:nvGrpSpPr>
      <p:grpSpPr>
        <a:xfrm>
          <a:off x="0" y="0"/>
          <a:ext cx="0" cy="0"/>
          <a:chOff x="0" y="0"/>
          <a:chExt cx="0" cy="0"/>
        </a:xfrm>
      </p:grpSpPr>
      <p:pic>
        <p:nvPicPr>
          <p:cNvPr id="380" name="Shape 380"/>
          <p:cNvPicPr preferRelativeResize="0"/>
          <p:nvPr/>
        </p:nvPicPr>
        <p:blipFill>
          <a:blip r:embed="rId3">
            <a:alphaModFix/>
          </a:blip>
          <a:stretch>
            <a:fillRect/>
          </a:stretch>
        </p:blipFill>
        <p:spPr>
          <a:xfrm>
            <a:off x="5574300" y="823912"/>
            <a:ext cx="3000375" cy="3495675"/>
          </a:xfrm>
          <a:prstGeom prst="rect">
            <a:avLst/>
          </a:prstGeom>
          <a:noFill/>
          <a:ln cap="flat" cmpd="sng" w="9525">
            <a:solidFill>
              <a:srgbClr val="B7B7B7"/>
            </a:solidFill>
            <a:prstDash val="solid"/>
            <a:round/>
            <a:headEnd len="med" w="med" type="none"/>
            <a:tailEnd len="med" w="med" type="none"/>
          </a:ln>
        </p:spPr>
      </p:pic>
      <p:pic>
        <p:nvPicPr>
          <p:cNvPr id="381" name="Shape 381"/>
          <p:cNvPicPr preferRelativeResize="0"/>
          <p:nvPr/>
        </p:nvPicPr>
        <p:blipFill>
          <a:blip r:embed="rId4">
            <a:alphaModFix/>
          </a:blip>
          <a:stretch>
            <a:fillRect/>
          </a:stretch>
        </p:blipFill>
        <p:spPr>
          <a:xfrm>
            <a:off x="173300" y="1123175"/>
            <a:ext cx="5269500" cy="2439984"/>
          </a:xfrm>
          <a:prstGeom prst="rect">
            <a:avLst/>
          </a:prstGeom>
          <a:noFill/>
          <a:ln cap="flat" cmpd="sng" w="9525">
            <a:solidFill>
              <a:srgbClr val="B7B7B7"/>
            </a:solidFill>
            <a:prstDash val="solid"/>
            <a:round/>
            <a:headEnd len="med" w="med" type="none"/>
            <a:tailEnd len="med" w="med" type="none"/>
          </a:ln>
        </p:spPr>
      </p:pic>
      <p:sp>
        <p:nvSpPr>
          <p:cNvPr id="382" name="Shape 382"/>
          <p:cNvSpPr txBox="1"/>
          <p:nvPr/>
        </p:nvSpPr>
        <p:spPr>
          <a:xfrm>
            <a:off x="1158475" y="3786825"/>
            <a:ext cx="4329300" cy="807300"/>
          </a:xfrm>
          <a:prstGeom prst="rect">
            <a:avLst/>
          </a:prstGeom>
          <a:noFill/>
          <a:ln>
            <a:noFill/>
          </a:ln>
        </p:spPr>
        <p:txBody>
          <a:bodyPr anchorCtr="0" anchor="t" bIns="91425" lIns="91425" rIns="91425" tIns="91425">
            <a:noAutofit/>
          </a:bodyPr>
          <a:lstStyle/>
          <a:p>
            <a:pPr lvl="0" algn="r">
              <a:spcBef>
                <a:spcPts val="0"/>
              </a:spcBef>
              <a:buClr>
                <a:schemeClr val="dk2"/>
              </a:buClr>
              <a:buFont typeface="Arial"/>
              <a:buNone/>
            </a:pPr>
            <a:r>
              <a:rPr lang="en">
                <a:solidFill>
                  <a:schemeClr val="dk2"/>
                </a:solidFill>
                <a:latin typeface="Trebuchet MS"/>
                <a:ea typeface="Trebuchet MS"/>
                <a:cs typeface="Trebuchet MS"/>
                <a:sym typeface="Trebuchet MS"/>
              </a:rPr>
              <a:t>You don’t get different </a:t>
            </a:r>
            <a:r>
              <a:rPr i="1" lang="en">
                <a:solidFill>
                  <a:schemeClr val="dk2"/>
                </a:solidFill>
                <a:latin typeface="Trebuchet MS"/>
                <a:ea typeface="Trebuchet MS"/>
                <a:cs typeface="Trebuchet MS"/>
                <a:sym typeface="Trebuchet MS"/>
              </a:rPr>
              <a:t>results</a:t>
            </a:r>
            <a:r>
              <a:rPr lang="en">
                <a:solidFill>
                  <a:schemeClr val="dk2"/>
                </a:solidFill>
                <a:latin typeface="Trebuchet MS"/>
                <a:ea typeface="Trebuchet MS"/>
                <a:cs typeface="Trebuchet MS"/>
                <a:sym typeface="Trebuchet MS"/>
              </a:rPr>
              <a:t>, you get the same results in a different format.</a:t>
            </a:r>
          </a:p>
        </p:txBody>
      </p:sp>
      <p:sp>
        <p:nvSpPr>
          <p:cNvPr id="383" name="Shape 383"/>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387" name="Shape 387"/>
        <p:cNvGrpSpPr/>
        <p:nvPr/>
      </p:nvGrpSpPr>
      <p:grpSpPr>
        <a:xfrm>
          <a:off x="0" y="0"/>
          <a:ext cx="0" cy="0"/>
          <a:chOff x="0" y="0"/>
          <a:chExt cx="0" cy="0"/>
        </a:xfrm>
      </p:grpSpPr>
      <p:sp>
        <p:nvSpPr>
          <p:cNvPr id="388" name="Shape 388"/>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JSON</a:t>
            </a:r>
          </a:p>
        </p:txBody>
      </p:sp>
      <p:sp>
        <p:nvSpPr>
          <p:cNvPr id="389" name="Shape 389"/>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JSON (jason) is the most typical data transmission standard in APIs</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It is lightweight and easy to read and NOT scary</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Consists of key-value pairs, </a:t>
            </a:r>
            <a:r>
              <a:rPr b="1" lang="en">
                <a:solidFill>
                  <a:srgbClr val="FFFFFF"/>
                </a:solidFill>
                <a:latin typeface="Consolas"/>
                <a:ea typeface="Consolas"/>
                <a:cs typeface="Consolas"/>
                <a:sym typeface="Consolas"/>
              </a:rPr>
              <a:t>“key”: “value”</a:t>
            </a: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
        <p:nvSpPr>
          <p:cNvPr id="390" name="Shape 390"/>
          <p:cNvSpPr txBox="1"/>
          <p:nvPr/>
        </p:nvSpPr>
        <p:spPr>
          <a:xfrm>
            <a:off x="1248637" y="3101625"/>
            <a:ext cx="6636300" cy="864600"/>
          </a:xfrm>
          <a:prstGeom prst="rect">
            <a:avLst/>
          </a:prstGeom>
          <a:solidFill>
            <a:srgbClr val="F3F3F3"/>
          </a:solidFill>
          <a:ln>
            <a:noFill/>
          </a:ln>
        </p:spPr>
        <p:txBody>
          <a:bodyPr anchorCtr="0" anchor="t" bIns="91425" lIns="91425" rIns="91425" tIns="91425">
            <a:noAutofit/>
          </a:bodyPr>
          <a:lstStyle/>
          <a:p>
            <a:pPr lvl="0">
              <a:spcBef>
                <a:spcPts val="0"/>
              </a:spcBef>
              <a:buNone/>
            </a:pPr>
            <a:r>
              <a:rPr lang="en">
                <a:latin typeface="Consolas"/>
                <a:ea typeface="Consolas"/>
                <a:cs typeface="Consolas"/>
                <a:sym typeface="Consolas"/>
              </a:rPr>
              <a:t>&lt;unittitle&gt;Johns Hopkins University library records&lt;/unittitle&gt;</a:t>
            </a:r>
          </a:p>
          <a:p>
            <a:pPr lvl="0">
              <a:spcBef>
                <a:spcPts val="0"/>
              </a:spcBef>
              <a:buNone/>
            </a:pPr>
            <a:r>
              <a:t/>
            </a:r>
            <a:endParaRPr>
              <a:latin typeface="Consolas"/>
              <a:ea typeface="Consolas"/>
              <a:cs typeface="Consolas"/>
              <a:sym typeface="Consolas"/>
            </a:endParaRPr>
          </a:p>
          <a:p>
            <a:pPr lvl="0">
              <a:spcBef>
                <a:spcPts val="0"/>
              </a:spcBef>
              <a:buNone/>
            </a:pPr>
            <a:r>
              <a:rPr lang="en">
                <a:latin typeface="Consolas"/>
                <a:ea typeface="Consolas"/>
                <a:cs typeface="Consolas"/>
                <a:sym typeface="Consolas"/>
              </a:rPr>
              <a:t>“Title”: “Johns Hopkins University library records”</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4" name="Shape 394"/>
        <p:cNvGrpSpPr/>
        <p:nvPr/>
      </p:nvGrpSpPr>
      <p:grpSpPr>
        <a:xfrm>
          <a:off x="0" y="0"/>
          <a:ext cx="0" cy="0"/>
          <a:chOff x="0" y="0"/>
          <a:chExt cx="0" cy="0"/>
        </a:xfrm>
      </p:grpSpPr>
      <p:sp>
        <p:nvSpPr>
          <p:cNvPr id="395" name="Shape 39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GET through a GUI</a:t>
            </a:r>
          </a:p>
        </p:txBody>
      </p:sp>
      <p:sp>
        <p:nvSpPr>
          <p:cNvPr id="396" name="Shape 396"/>
          <p:cNvSpPr txBox="1"/>
          <p:nvPr/>
        </p:nvSpPr>
        <p:spPr>
          <a:xfrm>
            <a:off x="768900" y="1056650"/>
            <a:ext cx="7606200" cy="23763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So </a:t>
            </a:r>
            <a:r>
              <a:rPr lang="en">
                <a:latin typeface="Trebuchet MS"/>
                <a:ea typeface="Trebuchet MS"/>
                <a:cs typeface="Trebuchet MS"/>
                <a:sym typeface="Trebuchet MS"/>
              </a:rPr>
              <a:t>taken to extremes, I wonder what would happen if you copied the ProPublica search address into Postman and hit Send….</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What about a Google search? Look at the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Amazon search? Address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Your bank account?? Andress bar!</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APIs, like wizards and geocaches, are all around you.</a:t>
            </a:r>
          </a:p>
        </p:txBody>
      </p:sp>
      <p:sp>
        <p:nvSpPr>
          <p:cNvPr id="397" name="Shape 397"/>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a:solidFill>
                  <a:srgbClr val="FFFFFF"/>
                </a:solidFill>
              </a:rPr>
              <a:t>GET through a GUI - ProPublica</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401" name="Shape 401"/>
        <p:cNvGrpSpPr/>
        <p:nvPr/>
      </p:nvGrpSpPr>
      <p:grpSpPr>
        <a:xfrm>
          <a:off x="0" y="0"/>
          <a:ext cx="0" cy="0"/>
          <a:chOff x="0" y="0"/>
          <a:chExt cx="0" cy="0"/>
        </a:xfrm>
      </p:grpSpPr>
      <p:sp>
        <p:nvSpPr>
          <p:cNvPr id="402" name="Shape 402"/>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06" name="Shape 406"/>
        <p:cNvGrpSpPr/>
        <p:nvPr/>
      </p:nvGrpSpPr>
      <p:grpSpPr>
        <a:xfrm>
          <a:off x="0" y="0"/>
          <a:ext cx="0" cy="0"/>
          <a:chOff x="0" y="0"/>
          <a:chExt cx="0" cy="0"/>
        </a:xfrm>
      </p:grpSpPr>
      <p:sp>
        <p:nvSpPr>
          <p:cNvPr id="407" name="Shape 40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Chronicling America</a:t>
            </a: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1" name="Shape 411"/>
        <p:cNvGrpSpPr/>
        <p:nvPr/>
      </p:nvGrpSpPr>
      <p:grpSpPr>
        <a:xfrm>
          <a:off x="0" y="0"/>
          <a:ext cx="0" cy="0"/>
          <a:chOff x="0" y="0"/>
          <a:chExt cx="0" cy="0"/>
        </a:xfrm>
      </p:grpSpPr>
      <p:sp>
        <p:nvSpPr>
          <p:cNvPr id="412" name="Shape 412"/>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Navigate to ChroniclingAmerica.loc.gov</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Search for “the times dispatch” in quotes</a:t>
            </a:r>
          </a:p>
        </p:txBody>
      </p:sp>
      <p:pic>
        <p:nvPicPr>
          <p:cNvPr descr="chronamer.jpg" id="413" name="Shape 413"/>
          <p:cNvPicPr preferRelativeResize="0"/>
          <p:nvPr/>
        </p:nvPicPr>
        <p:blipFill>
          <a:blip r:embed="rId3">
            <a:alphaModFix/>
          </a:blip>
          <a:stretch>
            <a:fillRect/>
          </a:stretch>
        </p:blipFill>
        <p:spPr>
          <a:xfrm>
            <a:off x="4346950" y="1013325"/>
            <a:ext cx="4719373" cy="3116850"/>
          </a:xfrm>
          <a:prstGeom prst="rect">
            <a:avLst/>
          </a:prstGeom>
          <a:noFill/>
          <a:ln>
            <a:noFill/>
          </a:ln>
        </p:spPr>
      </p:pic>
      <p:sp>
        <p:nvSpPr>
          <p:cNvPr id="414" name="Shape 414"/>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8" name="Shape 418"/>
        <p:cNvGrpSpPr/>
        <p:nvPr/>
      </p:nvGrpSpPr>
      <p:grpSpPr>
        <a:xfrm>
          <a:off x="0" y="0"/>
          <a:ext cx="0" cy="0"/>
          <a:chOff x="0" y="0"/>
          <a:chExt cx="0" cy="0"/>
        </a:xfrm>
      </p:grpSpPr>
      <p:sp>
        <p:nvSpPr>
          <p:cNvPr id="419" name="Shape 419"/>
          <p:cNvSpPr txBox="1"/>
          <p:nvPr/>
        </p:nvSpPr>
        <p:spPr>
          <a:xfrm>
            <a:off x="403675" y="1080150"/>
            <a:ext cx="3737100" cy="3634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lnSpc>
                <a:spcPct val="200000"/>
              </a:lnSpc>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any record</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t>
            </a:r>
            <a:r>
              <a:rPr lang="en" u="sng">
                <a:latin typeface="Trebuchet MS"/>
                <a:ea typeface="Trebuchet MS"/>
                <a:cs typeface="Trebuchet MS"/>
                <a:sym typeface="Trebuchet MS"/>
              </a:rPr>
              <a:t>All Issues</a:t>
            </a:r>
          </a:p>
        </p:txBody>
      </p:sp>
      <p:pic>
        <p:nvPicPr>
          <p:cNvPr descr="chronamer2.jpg" id="420" name="Shape 420"/>
          <p:cNvPicPr preferRelativeResize="0"/>
          <p:nvPr/>
        </p:nvPicPr>
        <p:blipFill>
          <a:blip r:embed="rId3">
            <a:alphaModFix/>
          </a:blip>
          <a:stretch>
            <a:fillRect/>
          </a:stretch>
        </p:blipFill>
        <p:spPr>
          <a:xfrm>
            <a:off x="4140850" y="1657624"/>
            <a:ext cx="4932249" cy="2038250"/>
          </a:xfrm>
          <a:prstGeom prst="rect">
            <a:avLst/>
          </a:prstGeom>
          <a:noFill/>
          <a:ln>
            <a:noFill/>
          </a:ln>
        </p:spPr>
      </p:pic>
      <p:sp>
        <p:nvSpPr>
          <p:cNvPr id="421" name="Shape 421"/>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5" name="Shape 425"/>
        <p:cNvGrpSpPr/>
        <p:nvPr/>
      </p:nvGrpSpPr>
      <p:grpSpPr>
        <a:xfrm>
          <a:off x="0" y="0"/>
          <a:ext cx="0" cy="0"/>
          <a:chOff x="0" y="0"/>
          <a:chExt cx="0" cy="0"/>
        </a:xfrm>
      </p:grpSpPr>
      <p:sp>
        <p:nvSpPr>
          <p:cNvPr id="426" name="Shape 426"/>
          <p:cNvSpPr txBox="1"/>
          <p:nvPr/>
        </p:nvSpPr>
        <p:spPr>
          <a:xfrm>
            <a:off x="299650" y="898925"/>
            <a:ext cx="8435700" cy="4941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This lists every issue, but not that helpful. I wonder if there’s another way.</a:t>
            </a:r>
          </a:p>
        </p:txBody>
      </p:sp>
      <p:pic>
        <p:nvPicPr>
          <p:cNvPr id="427" name="Shape 427"/>
          <p:cNvPicPr preferRelativeResize="0"/>
          <p:nvPr/>
        </p:nvPicPr>
        <p:blipFill>
          <a:blip r:embed="rId3">
            <a:alphaModFix/>
          </a:blip>
          <a:stretch>
            <a:fillRect/>
          </a:stretch>
        </p:blipFill>
        <p:spPr>
          <a:xfrm>
            <a:off x="2022924" y="1469224"/>
            <a:ext cx="5098150" cy="3146675"/>
          </a:xfrm>
          <a:prstGeom prst="rect">
            <a:avLst/>
          </a:prstGeom>
          <a:noFill/>
          <a:ln>
            <a:noFill/>
          </a:ln>
        </p:spPr>
      </p:pic>
      <p:sp>
        <p:nvSpPr>
          <p:cNvPr id="428" name="Shape 428"/>
          <p:cNvSpPr txBox="1"/>
          <p:nvPr>
            <p:ph type="title"/>
          </p:nvPr>
        </p:nvSpPr>
        <p:spPr>
          <a:xfrm>
            <a:off x="303300" y="335375"/>
            <a:ext cx="8520600" cy="639600"/>
          </a:xfrm>
          <a:prstGeom prst="rect">
            <a:avLst/>
          </a:prstGeom>
          <a:solidFill>
            <a:srgbClr val="C9DAF8"/>
          </a:solidFill>
        </p:spPr>
        <p:txBody>
          <a:bodyPr anchorCtr="0" anchor="t" bIns="91425" lIns="91425" rIns="91425" tIns="91425">
            <a:noAutofit/>
          </a:bodyPr>
          <a:lstStyle/>
          <a:p>
            <a:pPr lvl="0" rtl="0">
              <a:spcBef>
                <a:spcPts val="0"/>
              </a:spcBef>
              <a:buNone/>
            </a:pPr>
            <a:r>
              <a:rPr lang="en">
                <a:solidFill>
                  <a:srgbClr val="000000"/>
                </a:solidFill>
                <a:latin typeface="Georgia"/>
                <a:ea typeface="Georgia"/>
                <a:cs typeface="Georgia"/>
                <a:sym typeface="Georgia"/>
              </a:rPr>
              <a:t>Web search versus API</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2" name="Shape 432"/>
        <p:cNvGrpSpPr/>
        <p:nvPr/>
      </p:nvGrpSpPr>
      <p:grpSpPr>
        <a:xfrm>
          <a:off x="0" y="0"/>
          <a:ext cx="0" cy="0"/>
          <a:chOff x="0" y="0"/>
          <a:chExt cx="0" cy="0"/>
        </a:xfrm>
      </p:grpSpPr>
      <p:pic>
        <p:nvPicPr>
          <p:cNvPr id="433" name="Shape 433"/>
          <p:cNvPicPr preferRelativeResize="0"/>
          <p:nvPr/>
        </p:nvPicPr>
        <p:blipFill>
          <a:blip r:embed="rId3">
            <a:alphaModFix/>
          </a:blip>
          <a:stretch>
            <a:fillRect/>
          </a:stretch>
        </p:blipFill>
        <p:spPr>
          <a:xfrm>
            <a:off x="3688098" y="974975"/>
            <a:ext cx="4844152" cy="3863725"/>
          </a:xfrm>
          <a:prstGeom prst="rect">
            <a:avLst/>
          </a:prstGeom>
          <a:noFill/>
          <a:ln>
            <a:noFill/>
          </a:ln>
        </p:spPr>
      </p:pic>
      <p:sp>
        <p:nvSpPr>
          <p:cNvPr id="434" name="Shape 434"/>
          <p:cNvSpPr txBox="1"/>
          <p:nvPr/>
        </p:nvSpPr>
        <p:spPr>
          <a:xfrm>
            <a:off x="303300" y="898775"/>
            <a:ext cx="3336900" cy="2157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Does </a:t>
            </a:r>
            <a:r>
              <a:rPr b="1" lang="en">
                <a:latin typeface="Trebuchet MS"/>
                <a:ea typeface="Trebuchet MS"/>
                <a:cs typeface="Trebuchet MS"/>
                <a:sym typeface="Trebuchet MS"/>
              </a:rPr>
              <a:t>Chronicling America </a:t>
            </a:r>
            <a:r>
              <a:rPr lang="en">
                <a:latin typeface="Trebuchet MS"/>
                <a:ea typeface="Trebuchet MS"/>
                <a:cs typeface="Trebuchet MS"/>
                <a:sym typeface="Trebuchet MS"/>
              </a:rPr>
              <a:t>have an </a:t>
            </a:r>
            <a:r>
              <a:rPr b="1" lang="en">
                <a:latin typeface="Trebuchet MS"/>
                <a:ea typeface="Trebuchet MS"/>
                <a:cs typeface="Trebuchet MS"/>
                <a:sym typeface="Trebuchet MS"/>
              </a:rPr>
              <a:t>API</a:t>
            </a:r>
            <a:r>
              <a:rPr lang="en">
                <a:latin typeface="Trebuchet MS"/>
                <a:ea typeface="Trebuchet MS"/>
                <a:cs typeface="Trebuchet MS"/>
                <a:sym typeface="Trebuchet MS"/>
              </a:rPr>
              <a:t> we can use to access this information we’re seeing in our browsers?</a:t>
            </a:r>
          </a:p>
          <a:p>
            <a:pPr lvl="0" rtl="0">
              <a:spcBef>
                <a:spcPts val="0"/>
              </a:spcBef>
              <a:buNone/>
            </a:pPr>
            <a:r>
              <a:t/>
            </a:r>
            <a:endParaRPr>
              <a:latin typeface="Trebuchet MS"/>
              <a:ea typeface="Trebuchet MS"/>
              <a:cs typeface="Trebuchet MS"/>
              <a:sym typeface="Trebuchet MS"/>
            </a:endParaRPr>
          </a:p>
          <a:p>
            <a:pPr lvl="0">
              <a:spcBef>
                <a:spcPts val="0"/>
              </a:spcBef>
              <a:buNone/>
            </a:pPr>
            <a:r>
              <a:rPr b="1" lang="en">
                <a:latin typeface="Trebuchet MS"/>
                <a:ea typeface="Trebuchet MS"/>
                <a:cs typeface="Trebuchet MS"/>
                <a:sym typeface="Trebuchet MS"/>
              </a:rPr>
              <a:t>YES!</a:t>
            </a:r>
          </a:p>
          <a:p>
            <a:pPr lvl="0">
              <a:spcBef>
                <a:spcPts val="0"/>
              </a:spcBef>
              <a:buNone/>
            </a:pPr>
            <a:r>
              <a:t/>
            </a:r>
            <a:endParaRPr b="1">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Back to Postman!</a:t>
            </a:r>
          </a:p>
        </p:txBody>
      </p:sp>
      <p:sp>
        <p:nvSpPr>
          <p:cNvPr id="435" name="Shape 435"/>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39" name="Shape 439"/>
        <p:cNvGrpSpPr/>
        <p:nvPr/>
      </p:nvGrpSpPr>
      <p:grpSpPr>
        <a:xfrm>
          <a:off x="0" y="0"/>
          <a:ext cx="0" cy="0"/>
          <a:chOff x="0" y="0"/>
          <a:chExt cx="0" cy="0"/>
        </a:xfrm>
      </p:grpSpPr>
      <p:sp>
        <p:nvSpPr>
          <p:cNvPr id="440" name="Shape 440"/>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sp>
        <p:nvSpPr>
          <p:cNvPr id="441" name="Shape 441"/>
          <p:cNvSpPr txBox="1"/>
          <p:nvPr/>
        </p:nvSpPr>
        <p:spPr>
          <a:xfrm>
            <a:off x="661200" y="3085575"/>
            <a:ext cx="7948500" cy="1176300"/>
          </a:xfrm>
          <a:prstGeom prst="rect">
            <a:avLst/>
          </a:prstGeom>
          <a:noFill/>
          <a:ln>
            <a:noFill/>
          </a:ln>
        </p:spPr>
        <p:txBody>
          <a:bodyPr anchorCtr="0" anchor="t" bIns="91425" lIns="91425" rIns="91425" tIns="91425">
            <a:noAutofit/>
          </a:bodyPr>
          <a:lstStyle/>
          <a:p>
            <a:pPr lvl="0" rtl="0" algn="ctr">
              <a:spcBef>
                <a:spcPts val="0"/>
              </a:spcBef>
              <a:buNone/>
            </a:pPr>
            <a:r>
              <a:rPr lang="en" sz="2400"/>
              <a:t>http://chroniclingamerica.loc.gov/lccn/sn85038615.json</a:t>
            </a:r>
          </a:p>
        </p:txBody>
      </p:sp>
      <p:pic>
        <p:nvPicPr>
          <p:cNvPr id="442" name="Shape 442"/>
          <p:cNvPicPr preferRelativeResize="0"/>
          <p:nvPr/>
        </p:nvPicPr>
        <p:blipFill>
          <a:blip r:embed="rId3">
            <a:alphaModFix/>
          </a:blip>
          <a:stretch>
            <a:fillRect/>
          </a:stretch>
        </p:blipFill>
        <p:spPr>
          <a:xfrm>
            <a:off x="152399" y="1545425"/>
            <a:ext cx="8839200" cy="1048459"/>
          </a:xfrm>
          <a:prstGeom prst="rect">
            <a:avLst/>
          </a:prstGeom>
          <a:noFill/>
          <a:ln>
            <a:noFill/>
          </a:ln>
        </p:spPr>
      </p:pic>
      <p:sp>
        <p:nvSpPr>
          <p:cNvPr id="443" name="Shape 443"/>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None/>
            </a:pPr>
            <a:r>
              <a:rPr lang="en"/>
              <a:t>The Odd Couple</a:t>
            </a:r>
          </a:p>
          <a:p>
            <a:pPr lvl="0">
              <a:spcBef>
                <a:spcPts val="0"/>
              </a:spcBef>
              <a:buNone/>
            </a:pPr>
            <a:r>
              <a:rPr lang="en" sz="1800"/>
              <a:t>We are stronger and smarter together</a:t>
            </a:r>
          </a:p>
        </p:txBody>
      </p:sp>
      <p:cxnSp>
        <p:nvCxnSpPr>
          <p:cNvPr id="101" name="Shape 101"/>
          <p:cNvCxnSpPr/>
          <p:nvPr/>
        </p:nvCxnSpPr>
        <p:spPr>
          <a:xfrm>
            <a:off x="4563600" y="1229975"/>
            <a:ext cx="0" cy="3883800"/>
          </a:xfrm>
          <a:prstGeom prst="straightConnector1">
            <a:avLst/>
          </a:prstGeom>
          <a:noFill/>
          <a:ln cap="flat" cmpd="sng" w="9525">
            <a:solidFill>
              <a:schemeClr val="dk2"/>
            </a:solidFill>
            <a:prstDash val="solid"/>
            <a:round/>
            <a:headEnd len="lg" w="lg" type="none"/>
            <a:tailEnd len="lg" w="lg" type="none"/>
          </a:ln>
        </p:spPr>
      </p:cxnSp>
      <p:sp>
        <p:nvSpPr>
          <p:cNvPr id="102" name="Shape 102"/>
          <p:cNvSpPr txBox="1"/>
          <p:nvPr/>
        </p:nvSpPr>
        <p:spPr>
          <a:xfrm>
            <a:off x="424412" y="11993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Lora</a:t>
            </a:r>
          </a:p>
        </p:txBody>
      </p:sp>
      <p:sp>
        <p:nvSpPr>
          <p:cNvPr id="103" name="Shape 103"/>
          <p:cNvSpPr txBox="1"/>
          <p:nvPr/>
        </p:nvSpPr>
        <p:spPr>
          <a:xfrm>
            <a:off x="5053925" y="11993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Valerie</a:t>
            </a:r>
          </a:p>
        </p:txBody>
      </p:sp>
      <p:pic>
        <p:nvPicPr>
          <p:cNvPr id="104" name="Shape 104"/>
          <p:cNvPicPr preferRelativeResize="0"/>
          <p:nvPr/>
        </p:nvPicPr>
        <p:blipFill>
          <a:blip r:embed="rId3">
            <a:alphaModFix/>
          </a:blip>
          <a:stretch>
            <a:fillRect/>
          </a:stretch>
        </p:blipFill>
        <p:spPr>
          <a:xfrm>
            <a:off x="3427775" y="3982612"/>
            <a:ext cx="1043125" cy="1043125"/>
          </a:xfrm>
          <a:prstGeom prst="rect">
            <a:avLst/>
          </a:prstGeom>
          <a:noFill/>
          <a:ln>
            <a:noFill/>
          </a:ln>
        </p:spPr>
      </p:pic>
      <p:pic>
        <p:nvPicPr>
          <p:cNvPr id="105" name="Shape 105"/>
          <p:cNvPicPr preferRelativeResize="0"/>
          <p:nvPr/>
        </p:nvPicPr>
        <p:blipFill>
          <a:blip r:embed="rId4">
            <a:alphaModFix/>
          </a:blip>
          <a:stretch>
            <a:fillRect/>
          </a:stretch>
        </p:blipFill>
        <p:spPr>
          <a:xfrm>
            <a:off x="7886700" y="3894575"/>
            <a:ext cx="1219200" cy="1219200"/>
          </a:xfrm>
          <a:prstGeom prst="rect">
            <a:avLst/>
          </a:prstGeom>
          <a:noFill/>
          <a:ln>
            <a:noFill/>
          </a:ln>
        </p:spPr>
      </p:pic>
      <p:sp>
        <p:nvSpPr>
          <p:cNvPr id="106" name="Shape 106"/>
          <p:cNvSpPr txBox="1"/>
          <p:nvPr/>
        </p:nvSpPr>
        <p:spPr>
          <a:xfrm>
            <a:off x="215775" y="1634175"/>
            <a:ext cx="43152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b="1" lang="en">
                <a:solidFill>
                  <a:srgbClr val="1155CC"/>
                </a:solidFill>
                <a:latin typeface="Trebuchet MS"/>
                <a:ea typeface="Trebuchet MS"/>
                <a:cs typeface="Trebuchet MS"/>
                <a:sym typeface="Trebuchet MS"/>
              </a:rPr>
              <a:t>Digital Archivist</a:t>
            </a:r>
          </a:p>
          <a:p>
            <a:pPr indent="-228600" lvl="0" marL="457200" rtl="0">
              <a:spcBef>
                <a:spcPts val="0"/>
              </a:spcBef>
              <a:buChar char="●"/>
            </a:pPr>
            <a:r>
              <a:rPr lang="en">
                <a:latin typeface="Trebuchet MS"/>
                <a:ea typeface="Trebuchet MS"/>
                <a:cs typeface="Trebuchet MS"/>
                <a:sym typeface="Trebuchet MS"/>
              </a:rPr>
              <a:t>Never met a task she didn’t want to solve with </a:t>
            </a:r>
            <a:r>
              <a:rPr b="1" lang="en">
                <a:solidFill>
                  <a:srgbClr val="CC0000"/>
                </a:solidFill>
                <a:latin typeface="Trebuchet MS"/>
                <a:ea typeface="Trebuchet MS"/>
                <a:cs typeface="Trebuchet MS"/>
                <a:sym typeface="Trebuchet MS"/>
              </a:rPr>
              <a:t>Python/Ruby</a:t>
            </a:r>
          </a:p>
          <a:p>
            <a:pPr indent="-228600" lvl="0" marL="457200" rtl="0">
              <a:spcBef>
                <a:spcPts val="0"/>
              </a:spcBef>
              <a:buChar char="●"/>
            </a:pPr>
            <a:r>
              <a:rPr lang="en">
                <a:latin typeface="Trebuchet MS"/>
                <a:ea typeface="Trebuchet MS"/>
                <a:cs typeface="Trebuchet MS"/>
                <a:sym typeface="Trebuchet MS"/>
              </a:rPr>
              <a:t>Thinks hanging with the </a:t>
            </a:r>
            <a:r>
              <a:rPr b="1" lang="en">
                <a:solidFill>
                  <a:srgbClr val="38761D"/>
                </a:solidFill>
                <a:latin typeface="Trebuchet MS"/>
                <a:ea typeface="Trebuchet MS"/>
                <a:cs typeface="Trebuchet MS"/>
                <a:sym typeface="Trebuchet MS"/>
              </a:rPr>
              <a:t>Bmore on Rails</a:t>
            </a:r>
            <a:r>
              <a:rPr lang="en">
                <a:latin typeface="Trebuchet MS"/>
                <a:ea typeface="Trebuchet MS"/>
                <a:cs typeface="Trebuchet MS"/>
                <a:sym typeface="Trebuchet MS"/>
              </a:rPr>
              <a:t> group sounds like a fun night out</a:t>
            </a:r>
          </a:p>
          <a:p>
            <a:pPr indent="-228600" lvl="0" marL="457200" rtl="0">
              <a:spcBef>
                <a:spcPts val="0"/>
              </a:spcBef>
              <a:buChar char="●"/>
            </a:pPr>
            <a:r>
              <a:rPr lang="en">
                <a:latin typeface="Trebuchet MS"/>
                <a:ea typeface="Trebuchet MS"/>
                <a:cs typeface="Trebuchet MS"/>
                <a:sym typeface="Trebuchet MS"/>
              </a:rPr>
              <a:t>Helped migrate two institutions to ArchivesSpace and found it </a:t>
            </a:r>
            <a:r>
              <a:rPr b="1" lang="en">
                <a:solidFill>
                  <a:srgbClr val="351C75"/>
                </a:solidFill>
                <a:latin typeface="Trebuchet MS"/>
                <a:ea typeface="Trebuchet MS"/>
                <a:cs typeface="Trebuchet MS"/>
                <a:sym typeface="Trebuchet MS"/>
              </a:rPr>
              <a:t>thrilling</a:t>
            </a:r>
          </a:p>
          <a:p>
            <a:pPr indent="-228600" lvl="0" marL="457200" rtl="0">
              <a:spcBef>
                <a:spcPts val="0"/>
              </a:spcBef>
              <a:buChar char="●"/>
            </a:pPr>
            <a:r>
              <a:rPr lang="en">
                <a:latin typeface="Trebuchet MS"/>
                <a:ea typeface="Trebuchet MS"/>
                <a:cs typeface="Trebuchet MS"/>
                <a:sym typeface="Trebuchet MS"/>
              </a:rPr>
              <a:t>Enjoys</a:t>
            </a:r>
            <a:r>
              <a:rPr b="1" lang="en">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craft beer, cross stitch, and the Pittsburgh Steelers</a:t>
            </a:r>
          </a:p>
          <a:p>
            <a:pPr indent="-228600" lvl="0" marL="457200" rtl="0">
              <a:spcBef>
                <a:spcPts val="0"/>
              </a:spcBef>
              <a:buFont typeface="Trebuchet MS"/>
              <a:buChar char="●"/>
            </a:pPr>
            <a:r>
              <a:rPr lang="en">
                <a:latin typeface="Trebuchet MS"/>
                <a:ea typeface="Trebuchet MS"/>
                <a:cs typeface="Trebuchet MS"/>
                <a:sym typeface="Trebuchet MS"/>
              </a:rPr>
              <a:t>Knows how to </a:t>
            </a:r>
            <a:r>
              <a:rPr b="1" lang="en">
                <a:solidFill>
                  <a:schemeClr val="accent4"/>
                </a:solidFill>
                <a:latin typeface="Trebuchet MS"/>
                <a:ea typeface="Trebuchet MS"/>
                <a:cs typeface="Trebuchet MS"/>
                <a:sym typeface="Trebuchet MS"/>
              </a:rPr>
              <a:t>programmatically manipulate</a:t>
            </a:r>
            <a:r>
              <a:rPr lang="en">
                <a:latin typeface="Trebuchet MS"/>
                <a:ea typeface="Trebuchet MS"/>
                <a:cs typeface="Trebuchet MS"/>
                <a:sym typeface="Trebuchet MS"/>
              </a:rPr>
              <a:t> data</a:t>
            </a:r>
          </a:p>
          <a:p>
            <a:pPr lvl="0" rtl="0">
              <a:spcBef>
                <a:spcPts val="0"/>
              </a:spcBef>
              <a:buNone/>
            </a:pPr>
            <a:r>
              <a:t/>
            </a:r>
            <a:endParaRPr>
              <a:latin typeface="Trebuchet MS"/>
              <a:ea typeface="Trebuchet MS"/>
              <a:cs typeface="Trebuchet MS"/>
              <a:sym typeface="Trebuchet MS"/>
            </a:endParaRPr>
          </a:p>
          <a:p>
            <a:pPr indent="-228600" lvl="0" marL="457200">
              <a:spcBef>
                <a:spcPts val="0"/>
              </a:spcBef>
              <a:buChar char="●"/>
            </a:pPr>
            <a:r>
              <a:rPr b="1" lang="en">
                <a:solidFill>
                  <a:srgbClr val="660000"/>
                </a:solidFill>
                <a:latin typeface="Trebuchet MS"/>
                <a:ea typeface="Trebuchet MS"/>
                <a:cs typeface="Trebuchet MS"/>
                <a:sym typeface="Trebuchet MS"/>
              </a:rPr>
              <a:t>CATS YAY!</a:t>
            </a:r>
            <a:r>
              <a:rPr lang="en">
                <a:latin typeface="Trebuchet MS"/>
                <a:ea typeface="Trebuchet MS"/>
                <a:cs typeface="Trebuchet MS"/>
                <a:sym typeface="Trebuchet MS"/>
              </a:rPr>
              <a:t> </a:t>
            </a:r>
          </a:p>
        </p:txBody>
      </p:sp>
      <p:sp>
        <p:nvSpPr>
          <p:cNvPr id="107" name="Shape 107"/>
          <p:cNvSpPr txBox="1"/>
          <p:nvPr/>
        </p:nvSpPr>
        <p:spPr>
          <a:xfrm>
            <a:off x="4656300" y="1634175"/>
            <a:ext cx="44289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lang="en">
                <a:latin typeface="Trebuchet MS"/>
                <a:ea typeface="Trebuchet MS"/>
                <a:cs typeface="Trebuchet MS"/>
                <a:sym typeface="Trebuchet MS"/>
              </a:rPr>
              <a:t>(Former) </a:t>
            </a:r>
            <a:r>
              <a:rPr b="1" lang="en">
                <a:solidFill>
                  <a:srgbClr val="1155CC"/>
                </a:solidFill>
                <a:latin typeface="Trebuchet MS"/>
                <a:ea typeface="Trebuchet MS"/>
                <a:cs typeface="Trebuchet MS"/>
                <a:sym typeface="Trebuchet MS"/>
              </a:rPr>
              <a:t>Photo Archivist</a:t>
            </a:r>
          </a:p>
          <a:p>
            <a:pPr indent="-228600" lvl="0" marL="457200" rtl="0">
              <a:spcBef>
                <a:spcPts val="0"/>
              </a:spcBef>
              <a:buChar char="●"/>
            </a:pPr>
            <a:r>
              <a:rPr lang="en">
                <a:solidFill>
                  <a:schemeClr val="dk2"/>
                </a:solidFill>
                <a:latin typeface="Trebuchet MS"/>
                <a:ea typeface="Trebuchet MS"/>
                <a:cs typeface="Trebuchet MS"/>
                <a:sym typeface="Trebuchet MS"/>
              </a:rPr>
              <a:t>Never met a task she didn’t want to solve with an</a:t>
            </a:r>
            <a:r>
              <a:rPr lang="en">
                <a:latin typeface="Trebuchet MS"/>
                <a:ea typeface="Trebuchet MS"/>
                <a:cs typeface="Trebuchet MS"/>
                <a:sym typeface="Trebuchet MS"/>
              </a:rPr>
              <a:t> </a:t>
            </a:r>
            <a:r>
              <a:rPr b="1" lang="en">
                <a:solidFill>
                  <a:srgbClr val="CC0000"/>
                </a:solidFill>
                <a:latin typeface="Trebuchet MS"/>
                <a:ea typeface="Trebuchet MS"/>
                <a:cs typeface="Trebuchet MS"/>
                <a:sym typeface="Trebuchet MS"/>
              </a:rPr>
              <a:t>MS Access database</a:t>
            </a:r>
          </a:p>
          <a:p>
            <a:pPr indent="-228600" lvl="0" marL="457200" rtl="0">
              <a:spcBef>
                <a:spcPts val="0"/>
              </a:spcBef>
              <a:buChar char="●"/>
            </a:pPr>
            <a:r>
              <a:rPr lang="en">
                <a:latin typeface="Trebuchet MS"/>
                <a:ea typeface="Trebuchet MS"/>
                <a:cs typeface="Trebuchet MS"/>
                <a:sym typeface="Trebuchet MS"/>
              </a:rPr>
              <a:t>Knows </a:t>
            </a:r>
            <a:r>
              <a:rPr b="1" lang="en">
                <a:solidFill>
                  <a:srgbClr val="38761D"/>
                </a:solidFill>
                <a:latin typeface="Trebuchet MS"/>
                <a:ea typeface="Trebuchet MS"/>
                <a:cs typeface="Trebuchet MS"/>
                <a:sym typeface="Trebuchet MS"/>
              </a:rPr>
              <a:t>rails </a:t>
            </a:r>
            <a:r>
              <a:rPr lang="en">
                <a:latin typeface="Trebuchet MS"/>
                <a:ea typeface="Trebuchet MS"/>
                <a:cs typeface="Trebuchet MS"/>
                <a:sym typeface="Trebuchet MS"/>
              </a:rPr>
              <a:t>are either “narrow gauge” or “</a:t>
            </a:r>
            <a:r>
              <a:rPr lang="en">
                <a:latin typeface="Trebuchet MS"/>
                <a:ea typeface="Trebuchet MS"/>
                <a:cs typeface="Trebuchet MS"/>
                <a:sym typeface="Trebuchet MS"/>
              </a:rPr>
              <a:t>standard</a:t>
            </a:r>
            <a:r>
              <a:rPr lang="en">
                <a:latin typeface="Trebuchet MS"/>
                <a:ea typeface="Trebuchet MS"/>
                <a:cs typeface="Trebuchet MS"/>
                <a:sym typeface="Trebuchet MS"/>
              </a:rPr>
              <a:t>” because </a:t>
            </a:r>
            <a:r>
              <a:rPr lang="en" sz="1100">
                <a:solidFill>
                  <a:srgbClr val="38761D"/>
                </a:solidFill>
                <a:highlight>
                  <a:srgbClr val="FFFFFF"/>
                </a:highlight>
              </a:rPr>
              <a:t>❤ </a:t>
            </a:r>
            <a:r>
              <a:rPr b="1" lang="en">
                <a:solidFill>
                  <a:srgbClr val="38761D"/>
                </a:solidFill>
                <a:latin typeface="Trebuchet MS"/>
                <a:ea typeface="Trebuchet MS"/>
                <a:cs typeface="Trebuchet MS"/>
                <a:sym typeface="Trebuchet MS"/>
              </a:rPr>
              <a:t>steam trains</a:t>
            </a:r>
          </a:p>
          <a:p>
            <a:pPr indent="-228600" lvl="0" marL="457200" rtl="0">
              <a:spcBef>
                <a:spcPts val="0"/>
              </a:spcBef>
              <a:buChar char="●"/>
            </a:pPr>
            <a:r>
              <a:rPr lang="en">
                <a:latin typeface="Trebuchet MS"/>
                <a:ea typeface="Trebuchet MS"/>
                <a:cs typeface="Trebuchet MS"/>
                <a:sym typeface="Trebuchet MS"/>
              </a:rPr>
              <a:t>Helped migrate to ASpace and felt like </a:t>
            </a:r>
            <a:r>
              <a:rPr b="1" lang="en">
                <a:solidFill>
                  <a:srgbClr val="351C75"/>
                </a:solidFill>
                <a:latin typeface="Trebuchet MS"/>
                <a:ea typeface="Trebuchet MS"/>
                <a:cs typeface="Trebuchet MS"/>
                <a:sym typeface="Trebuchet MS"/>
              </a:rPr>
              <a:t>a </a:t>
            </a:r>
            <a:r>
              <a:rPr b="1" lang="en">
                <a:solidFill>
                  <a:srgbClr val="351C75"/>
                </a:solidFill>
                <a:latin typeface="Trebuchet MS"/>
                <a:ea typeface="Trebuchet MS"/>
                <a:cs typeface="Trebuchet MS"/>
                <a:sym typeface="Trebuchet MS"/>
              </a:rPr>
              <a:t>fish climbing a tree</a:t>
            </a:r>
          </a:p>
          <a:p>
            <a:pPr indent="-228600" lvl="0" marL="457200" rtl="0">
              <a:spcBef>
                <a:spcPts val="0"/>
              </a:spcBef>
              <a:buChar char="●"/>
            </a:pPr>
            <a:r>
              <a:rPr lang="en">
                <a:solidFill>
                  <a:schemeClr val="dk2"/>
                </a:solidFill>
                <a:latin typeface="Trebuchet MS"/>
                <a:ea typeface="Trebuchet MS"/>
                <a:cs typeface="Trebuchet MS"/>
                <a:sym typeface="Trebuchet MS"/>
              </a:rPr>
              <a:t>Enjoys</a:t>
            </a:r>
            <a:r>
              <a:rPr b="1" lang="en">
                <a:solidFill>
                  <a:schemeClr val="dk2"/>
                </a:solidFill>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geocaching, hiking, and planning ambitious camping trips</a:t>
            </a:r>
          </a:p>
          <a:p>
            <a:pPr indent="-228600" lvl="0" marL="457200" rtl="0">
              <a:spcBef>
                <a:spcPts val="0"/>
              </a:spcBef>
              <a:buFont typeface="Trebuchet MS"/>
              <a:buChar char="●"/>
            </a:pPr>
            <a:r>
              <a:rPr lang="en">
                <a:latin typeface="Trebuchet MS"/>
                <a:ea typeface="Trebuchet MS"/>
                <a:cs typeface="Trebuchet MS"/>
                <a:sym typeface="Trebuchet MS"/>
              </a:rPr>
              <a:t>Knows </a:t>
            </a:r>
            <a:r>
              <a:rPr b="1" lang="en">
                <a:solidFill>
                  <a:schemeClr val="accent4"/>
                </a:solidFill>
                <a:latin typeface="Trebuchet MS"/>
                <a:ea typeface="Trebuchet MS"/>
                <a:cs typeface="Trebuchet MS"/>
                <a:sym typeface="Trebuchet MS"/>
              </a:rPr>
              <a:t>data modeling</a:t>
            </a:r>
            <a:r>
              <a:rPr lang="en">
                <a:latin typeface="Trebuchet MS"/>
                <a:ea typeface="Trebuchet MS"/>
                <a:cs typeface="Trebuchet MS"/>
                <a:sym typeface="Trebuchet MS"/>
              </a:rPr>
              <a:t> and </a:t>
            </a:r>
            <a:r>
              <a:rPr b="1" lang="en">
                <a:solidFill>
                  <a:schemeClr val="accent4"/>
                </a:solidFill>
                <a:latin typeface="Trebuchet MS"/>
                <a:ea typeface="Trebuchet MS"/>
                <a:cs typeface="Trebuchet MS"/>
                <a:sym typeface="Trebuchet MS"/>
              </a:rPr>
              <a:t>systematic analysis</a:t>
            </a:r>
            <a:r>
              <a:rPr lang="en">
                <a:latin typeface="Trebuchet MS"/>
                <a:ea typeface="Trebuchet MS"/>
                <a:cs typeface="Trebuchet MS"/>
                <a:sym typeface="Trebuchet MS"/>
              </a:rPr>
              <a:t> of the </a:t>
            </a:r>
            <a:r>
              <a:rPr i="1" lang="en">
                <a:latin typeface="Trebuchet MS"/>
                <a:ea typeface="Trebuchet MS"/>
                <a:cs typeface="Trebuchet MS"/>
                <a:sym typeface="Trebuchet MS"/>
              </a:rPr>
              <a:t>really hard</a:t>
            </a:r>
            <a:r>
              <a:rPr lang="en">
                <a:latin typeface="Trebuchet MS"/>
                <a:ea typeface="Trebuchet MS"/>
                <a:cs typeface="Trebuchet MS"/>
                <a:sym typeface="Trebuchet MS"/>
              </a:rPr>
              <a:t> problems</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b="1" lang="en">
                <a:solidFill>
                  <a:srgbClr val="660000"/>
                </a:solidFill>
                <a:latin typeface="Trebuchet MS"/>
                <a:ea typeface="Trebuchet MS"/>
                <a:cs typeface="Trebuchet MS"/>
                <a:sym typeface="Trebuchet MS"/>
              </a:rPr>
              <a:t>CATS YAY!</a:t>
            </a: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7" name="Shape 447"/>
        <p:cNvGrpSpPr/>
        <p:nvPr/>
      </p:nvGrpSpPr>
      <p:grpSpPr>
        <a:xfrm>
          <a:off x="0" y="0"/>
          <a:ext cx="0" cy="0"/>
          <a:chOff x="0" y="0"/>
          <a:chExt cx="0" cy="0"/>
        </a:xfrm>
      </p:grpSpPr>
      <p:sp>
        <p:nvSpPr>
          <p:cNvPr id="448" name="Shape 448"/>
          <p:cNvSpPr txBox="1"/>
          <p:nvPr>
            <p:ph type="title"/>
          </p:nvPr>
        </p:nvSpPr>
        <p:spPr>
          <a:xfrm>
            <a:off x="303300" y="335375"/>
            <a:ext cx="8520600" cy="639600"/>
          </a:xfrm>
          <a:prstGeom prst="rect">
            <a:avLst/>
          </a:prstGeom>
          <a:solidFill>
            <a:srgbClr val="0277BD"/>
          </a:solidFill>
        </p:spPr>
        <p:txBody>
          <a:bodyPr anchorCtr="0" anchor="t" bIns="91425" lIns="91425" rIns="91425" tIns="91425">
            <a:noAutofit/>
          </a:bodyPr>
          <a:lstStyle/>
          <a:p>
            <a:pPr lvl="0" rtl="0">
              <a:spcBef>
                <a:spcPts val="0"/>
              </a:spcBef>
              <a:buNone/>
            </a:pPr>
            <a:r>
              <a:rPr lang="en" sz="2400">
                <a:solidFill>
                  <a:srgbClr val="FFFFFF"/>
                </a:solidFill>
              </a:rPr>
              <a:t>GET with GUI - Chronicling America</a:t>
            </a:r>
          </a:p>
        </p:txBody>
      </p:sp>
      <p:sp>
        <p:nvSpPr>
          <p:cNvPr id="449" name="Shape 449"/>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pic>
        <p:nvPicPr>
          <p:cNvPr id="450" name="Shape 450"/>
          <p:cNvPicPr preferRelativeResize="0"/>
          <p:nvPr/>
        </p:nvPicPr>
        <p:blipFill>
          <a:blip r:embed="rId3">
            <a:alphaModFix/>
          </a:blip>
          <a:stretch>
            <a:fillRect/>
          </a:stretch>
        </p:blipFill>
        <p:spPr>
          <a:xfrm>
            <a:off x="1542395" y="1545425"/>
            <a:ext cx="6059209" cy="34456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4" name="Shape 454"/>
        <p:cNvGrpSpPr/>
        <p:nvPr/>
      </p:nvGrpSpPr>
      <p:grpSpPr>
        <a:xfrm>
          <a:off x="0" y="0"/>
          <a:ext cx="0" cy="0"/>
          <a:chOff x="0" y="0"/>
          <a:chExt cx="0" cy="0"/>
        </a:xfrm>
      </p:grpSpPr>
      <p:sp>
        <p:nvSpPr>
          <p:cNvPr id="455" name="Shape 455"/>
          <p:cNvSpPr txBox="1"/>
          <p:nvPr/>
        </p:nvSpPr>
        <p:spPr>
          <a:xfrm>
            <a:off x="876975" y="4321500"/>
            <a:ext cx="7782300" cy="480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Converting these JSON search results to a CSV (spreadsheet) took less than 10 seconds.</a:t>
            </a:r>
          </a:p>
        </p:txBody>
      </p:sp>
      <p:sp>
        <p:nvSpPr>
          <p:cNvPr id="456" name="Shape 456"/>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a:spcBef>
                <a:spcPts val="0"/>
              </a:spcBef>
              <a:buNone/>
            </a:pPr>
            <a:r>
              <a:rPr lang="en"/>
              <a:t>Re-purposing API data</a:t>
            </a:r>
          </a:p>
        </p:txBody>
      </p:sp>
      <p:pic>
        <p:nvPicPr>
          <p:cNvPr descr="chronamer.png" id="457" name="Shape 457"/>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458" name="Shape 458"/>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459" name="Shape 459"/>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463" name="Shape 463"/>
        <p:cNvGrpSpPr/>
        <p:nvPr/>
      </p:nvGrpSpPr>
      <p:grpSpPr>
        <a:xfrm>
          <a:off x="0" y="0"/>
          <a:ext cx="0" cy="0"/>
          <a:chOff x="0" y="0"/>
          <a:chExt cx="0" cy="0"/>
        </a:xfrm>
      </p:grpSpPr>
      <p:sp>
        <p:nvSpPr>
          <p:cNvPr id="464" name="Shape 464"/>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68" name="Shape 468"/>
        <p:cNvGrpSpPr/>
        <p:nvPr/>
      </p:nvGrpSpPr>
      <p:grpSpPr>
        <a:xfrm>
          <a:off x="0" y="0"/>
          <a:ext cx="0" cy="0"/>
          <a:chOff x="0" y="0"/>
          <a:chExt cx="0" cy="0"/>
        </a:xfrm>
      </p:grpSpPr>
      <p:sp>
        <p:nvSpPr>
          <p:cNvPr id="469" name="Shape 46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Twitter</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3" name="Shape 473"/>
        <p:cNvGrpSpPr/>
        <p:nvPr/>
      </p:nvGrpSpPr>
      <p:grpSpPr>
        <a:xfrm>
          <a:off x="0" y="0"/>
          <a:ext cx="0" cy="0"/>
          <a:chOff x="0" y="0"/>
          <a:chExt cx="0" cy="0"/>
        </a:xfrm>
      </p:grpSpPr>
      <p:sp>
        <p:nvSpPr>
          <p:cNvPr id="474" name="Shape 47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t>
            </a:r>
            <a:r>
              <a:rPr lang="en"/>
              <a:t>API to collect records</a:t>
            </a:r>
          </a:p>
        </p:txBody>
      </p:sp>
      <p:sp>
        <p:nvSpPr>
          <p:cNvPr id="475" name="Shape 475"/>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Scenario: As your university’s records manager, you wish to regularly capture Tweets mentioning your university.</a:t>
            </a:r>
          </a:p>
        </p:txBody>
      </p:sp>
      <p:pic>
        <p:nvPicPr>
          <p:cNvPr id="476" name="Shape 476"/>
          <p:cNvPicPr preferRelativeResize="0"/>
          <p:nvPr/>
        </p:nvPicPr>
        <p:blipFill>
          <a:blip r:embed="rId3">
            <a:alphaModFix/>
          </a:blip>
          <a:stretch>
            <a:fillRect/>
          </a:stretch>
        </p:blipFill>
        <p:spPr>
          <a:xfrm>
            <a:off x="2452749" y="1606249"/>
            <a:ext cx="4221700" cy="3508650"/>
          </a:xfrm>
          <a:prstGeom prst="rect">
            <a:avLst/>
          </a:prstGeom>
          <a:noFill/>
          <a:ln>
            <a:noFill/>
          </a:ln>
        </p:spPr>
      </p:pic>
      <p:sp>
        <p:nvSpPr>
          <p:cNvPr id="477" name="Shape 477"/>
          <p:cNvSpPr/>
          <p:nvPr/>
        </p:nvSpPr>
        <p:spPr>
          <a:xfrm>
            <a:off x="5629250" y="23931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8" name="Shape 478"/>
          <p:cNvSpPr/>
          <p:nvPr/>
        </p:nvSpPr>
        <p:spPr>
          <a:xfrm>
            <a:off x="5479250" y="3586175"/>
            <a:ext cx="642923"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79" name="Shape 479"/>
          <p:cNvSpPr/>
          <p:nvPr/>
        </p:nvSpPr>
        <p:spPr>
          <a:xfrm>
            <a:off x="5729300" y="40076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80" name="Shape 480"/>
          <p:cNvPicPr preferRelativeResize="0"/>
          <p:nvPr/>
        </p:nvPicPr>
        <p:blipFill>
          <a:blip r:embed="rId4">
            <a:alphaModFix/>
          </a:blip>
          <a:stretch>
            <a:fillRect/>
          </a:stretch>
        </p:blipFill>
        <p:spPr>
          <a:xfrm>
            <a:off x="7212600" y="573012"/>
            <a:ext cx="1211844" cy="164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4" name="Shape 484"/>
        <p:cNvGrpSpPr/>
        <p:nvPr/>
      </p:nvGrpSpPr>
      <p:grpSpPr>
        <a:xfrm>
          <a:off x="0" y="0"/>
          <a:ext cx="0" cy="0"/>
          <a:chOff x="0" y="0"/>
          <a:chExt cx="0" cy="0"/>
        </a:xfrm>
      </p:grpSpPr>
      <p:sp>
        <p:nvSpPr>
          <p:cNvPr id="485" name="Shape 48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86" name="Shape 486"/>
          <p:cNvPicPr preferRelativeResize="0"/>
          <p:nvPr/>
        </p:nvPicPr>
        <p:blipFill>
          <a:blip r:embed="rId3">
            <a:alphaModFix/>
          </a:blip>
          <a:stretch>
            <a:fillRect/>
          </a:stretch>
        </p:blipFill>
        <p:spPr>
          <a:xfrm>
            <a:off x="1380962" y="974975"/>
            <a:ext cx="6365272" cy="38637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0" name="Shape 490"/>
        <p:cNvGrpSpPr/>
        <p:nvPr/>
      </p:nvGrpSpPr>
      <p:grpSpPr>
        <a:xfrm>
          <a:off x="0" y="0"/>
          <a:ext cx="0" cy="0"/>
          <a:chOff x="0" y="0"/>
          <a:chExt cx="0" cy="0"/>
        </a:xfrm>
      </p:grpSpPr>
      <p:sp>
        <p:nvSpPr>
          <p:cNvPr id="491" name="Shape 49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92" name="Shape 492"/>
          <p:cNvPicPr preferRelativeResize="0"/>
          <p:nvPr/>
        </p:nvPicPr>
        <p:blipFill>
          <a:blip r:embed="rId3">
            <a:alphaModFix/>
          </a:blip>
          <a:stretch>
            <a:fillRect/>
          </a:stretch>
        </p:blipFill>
        <p:spPr>
          <a:xfrm>
            <a:off x="1371712" y="1084500"/>
            <a:ext cx="6383765" cy="3863724"/>
          </a:xfrm>
          <a:prstGeom prst="rect">
            <a:avLst/>
          </a:prstGeom>
          <a:noFill/>
          <a:ln>
            <a:noFill/>
          </a:ln>
        </p:spPr>
      </p:pic>
      <p:sp>
        <p:nvSpPr>
          <p:cNvPr id="493" name="Shape 493"/>
          <p:cNvSpPr/>
          <p:nvPr/>
        </p:nvSpPr>
        <p:spPr>
          <a:xfrm>
            <a:off x="3421850" y="4686300"/>
            <a:ext cx="2443175" cy="171450"/>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7" name="Shape 497"/>
        <p:cNvGrpSpPr/>
        <p:nvPr/>
      </p:nvGrpSpPr>
      <p:grpSpPr>
        <a:xfrm>
          <a:off x="0" y="0"/>
          <a:ext cx="0" cy="0"/>
          <a:chOff x="0" y="0"/>
          <a:chExt cx="0" cy="0"/>
        </a:xfrm>
      </p:grpSpPr>
      <p:sp>
        <p:nvSpPr>
          <p:cNvPr id="498" name="Shape 49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99" name="Shape 499"/>
          <p:cNvPicPr preferRelativeResize="0"/>
          <p:nvPr/>
        </p:nvPicPr>
        <p:blipFill>
          <a:blip r:embed="rId3">
            <a:alphaModFix/>
          </a:blip>
          <a:stretch>
            <a:fillRect/>
          </a:stretch>
        </p:blipFill>
        <p:spPr>
          <a:xfrm>
            <a:off x="794150" y="1170225"/>
            <a:ext cx="7555700" cy="1228525"/>
          </a:xfrm>
          <a:prstGeom prst="rect">
            <a:avLst/>
          </a:prstGeom>
          <a:noFill/>
          <a:ln>
            <a:noFill/>
          </a:ln>
        </p:spPr>
      </p:pic>
      <p:sp>
        <p:nvSpPr>
          <p:cNvPr id="500" name="Shape 500"/>
          <p:cNvSpPr txBox="1"/>
          <p:nvPr/>
        </p:nvSpPr>
        <p:spPr>
          <a:xfrm>
            <a:off x="1084050" y="3021825"/>
            <a:ext cx="6975900" cy="480000"/>
          </a:xfrm>
          <a:prstGeom prst="rect">
            <a:avLst/>
          </a:prstGeom>
          <a:noFill/>
          <a:ln>
            <a:noFill/>
          </a:ln>
        </p:spPr>
        <p:txBody>
          <a:bodyPr anchorCtr="0" anchor="t" bIns="91425" lIns="91425" rIns="91425" tIns="91425">
            <a:noAutofit/>
          </a:bodyPr>
          <a:lstStyle/>
          <a:p>
            <a:pPr lvl="0">
              <a:spcBef>
                <a:spcPts val="0"/>
              </a:spcBef>
              <a:buNone/>
            </a:pPr>
            <a:r>
              <a:rPr b="1" lang="en" sz="1800" u="sng">
                <a:solidFill>
                  <a:schemeClr val="hlink"/>
                </a:solidFill>
                <a:hlinkClick r:id="rId4"/>
              </a:rPr>
              <a:t>https://api.twitter.com/1.1/search/tweets.json?q=johnshopkins</a:t>
            </a:r>
          </a:p>
        </p:txBody>
      </p:sp>
      <p:sp>
        <p:nvSpPr>
          <p:cNvPr id="501" name="Shape 501"/>
          <p:cNvSpPr txBox="1"/>
          <p:nvPr/>
        </p:nvSpPr>
        <p:spPr>
          <a:xfrm>
            <a:off x="2645700" y="4073325"/>
            <a:ext cx="3852600" cy="449400"/>
          </a:xfrm>
          <a:prstGeom prst="rect">
            <a:avLst/>
          </a:prstGeom>
          <a:noFill/>
          <a:ln>
            <a:noFill/>
          </a:ln>
        </p:spPr>
        <p:txBody>
          <a:bodyPr anchorCtr="0" anchor="t" bIns="91425" lIns="91425" rIns="91425" tIns="91425">
            <a:noAutofit/>
          </a:bodyPr>
          <a:lstStyle/>
          <a:p>
            <a:pPr lvl="0" algn="ctr">
              <a:spcBef>
                <a:spcPts val="0"/>
              </a:spcBef>
              <a:buNone/>
            </a:pPr>
            <a:r>
              <a:rPr lang="en" sz="1800"/>
              <a:t>Let’s give it a try!</a:t>
            </a:r>
          </a:p>
        </p:txBody>
      </p:sp>
      <p:sp>
        <p:nvSpPr>
          <p:cNvPr id="502" name="Shape 502"/>
          <p:cNvSpPr/>
          <p:nvPr/>
        </p:nvSpPr>
        <p:spPr>
          <a:xfrm>
            <a:off x="1632000" y="1933000"/>
            <a:ext cx="2555100" cy="3879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6" name="Shape 506"/>
        <p:cNvGrpSpPr/>
        <p:nvPr/>
      </p:nvGrpSpPr>
      <p:grpSpPr>
        <a:xfrm>
          <a:off x="0" y="0"/>
          <a:ext cx="0" cy="0"/>
          <a:chOff x="0" y="0"/>
          <a:chExt cx="0" cy="0"/>
        </a:xfrm>
      </p:grpSpPr>
      <p:sp>
        <p:nvSpPr>
          <p:cNvPr id="507" name="Shape 50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508" name="Shape 508"/>
          <p:cNvPicPr preferRelativeResize="0"/>
          <p:nvPr/>
        </p:nvPicPr>
        <p:blipFill>
          <a:blip r:embed="rId3">
            <a:alphaModFix/>
          </a:blip>
          <a:stretch>
            <a:fillRect/>
          </a:stretch>
        </p:blipFill>
        <p:spPr>
          <a:xfrm>
            <a:off x="528437" y="1091650"/>
            <a:ext cx="8087123" cy="3708950"/>
          </a:xfrm>
          <a:prstGeom prst="rect">
            <a:avLst/>
          </a:prstGeom>
          <a:noFill/>
          <a:ln>
            <a:noFill/>
          </a:ln>
        </p:spPr>
      </p:pic>
      <p:sp>
        <p:nvSpPr>
          <p:cNvPr id="509" name="Shape 509"/>
          <p:cNvSpPr/>
          <p:nvPr/>
        </p:nvSpPr>
        <p:spPr>
          <a:xfrm>
            <a:off x="1364475" y="1946375"/>
            <a:ext cx="2869500" cy="4080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10" name="Shape 510"/>
          <p:cNvSpPr/>
          <p:nvPr/>
        </p:nvSpPr>
        <p:spPr>
          <a:xfrm>
            <a:off x="1765800" y="3932850"/>
            <a:ext cx="1424700" cy="495000"/>
          </a:xfrm>
          <a:prstGeom prst="rect">
            <a:avLst/>
          </a:prstGeom>
          <a:noFill/>
          <a:ln cap="flat" cmpd="sng" w="3810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4" name="Shape 514"/>
        <p:cNvGrpSpPr/>
        <p:nvPr/>
      </p:nvGrpSpPr>
      <p:grpSpPr>
        <a:xfrm>
          <a:off x="0" y="0"/>
          <a:ext cx="0" cy="0"/>
          <a:chOff x="0" y="0"/>
          <a:chExt cx="0" cy="0"/>
        </a:xfrm>
      </p:grpSpPr>
      <p:sp>
        <p:nvSpPr>
          <p:cNvPr id="515" name="Shape 515"/>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16" name="Shape 516"/>
          <p:cNvSpPr txBox="1"/>
          <p:nvPr/>
        </p:nvSpPr>
        <p:spPr>
          <a:xfrm>
            <a:off x="935825" y="1578775"/>
            <a:ext cx="4114800" cy="4800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517" name="Shape 517"/>
          <p:cNvPicPr preferRelativeResize="0"/>
          <p:nvPr/>
        </p:nvPicPr>
        <p:blipFill>
          <a:blip r:embed="rId3">
            <a:alphaModFix/>
          </a:blip>
          <a:stretch>
            <a:fillRect/>
          </a:stretch>
        </p:blipFill>
        <p:spPr>
          <a:xfrm>
            <a:off x="976175" y="1417450"/>
            <a:ext cx="7191648" cy="1115649"/>
          </a:xfrm>
          <a:prstGeom prst="rect">
            <a:avLst/>
          </a:prstGeom>
          <a:noFill/>
          <a:ln>
            <a:noFill/>
          </a:ln>
        </p:spPr>
      </p:pic>
      <p:sp>
        <p:nvSpPr>
          <p:cNvPr id="518" name="Shape 518"/>
          <p:cNvSpPr txBox="1"/>
          <p:nvPr/>
        </p:nvSpPr>
        <p:spPr>
          <a:xfrm>
            <a:off x="935825" y="2434625"/>
            <a:ext cx="3852600" cy="449400"/>
          </a:xfrm>
          <a:prstGeom prst="rect">
            <a:avLst/>
          </a:prstGeom>
          <a:noFill/>
          <a:ln>
            <a:noFill/>
          </a:ln>
        </p:spPr>
        <p:txBody>
          <a:bodyPr anchorCtr="0" anchor="t" bIns="91425" lIns="91425" rIns="91425" tIns="91425">
            <a:noAutofit/>
          </a:bodyPr>
          <a:lstStyle/>
          <a:p>
            <a:pPr lvl="0">
              <a:spcBef>
                <a:spcPts val="0"/>
              </a:spcBef>
              <a:buNone/>
            </a:pPr>
            <a:r>
              <a:rPr lang="en"/>
              <a:t>Source: </a:t>
            </a:r>
            <a:r>
              <a:rPr lang="en" u="sng">
                <a:solidFill>
                  <a:schemeClr val="hlink"/>
                </a:solidFill>
                <a:hlinkClick r:id="rId4"/>
              </a:rPr>
              <a:t>https://dev.twitter.com/rest/public</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sp>
        <p:nvSpPr>
          <p:cNvPr id="112" name="Shape 112"/>
          <p:cNvSpPr txBox="1"/>
          <p:nvPr>
            <p:ph idx="4294967295" type="title"/>
          </p:nvPr>
        </p:nvSpPr>
        <p:spPr>
          <a:xfrm>
            <a:off x="611250" y="575950"/>
            <a:ext cx="8110500" cy="63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 1-up learning experience</a:t>
            </a:r>
          </a:p>
          <a:p>
            <a:pPr lvl="0" rtl="0">
              <a:spcBef>
                <a:spcPts val="0"/>
              </a:spcBef>
              <a:buNone/>
            </a:pPr>
            <a:r>
              <a:rPr lang="en" sz="1400">
                <a:latin typeface="Georgia"/>
                <a:ea typeface="Georgia"/>
                <a:cs typeface="Georgia"/>
                <a:sym typeface="Georgia"/>
              </a:rPr>
              <a:t>You can’t learn it all and we can’t teach it</a:t>
            </a:r>
          </a:p>
        </p:txBody>
      </p:sp>
      <p:sp>
        <p:nvSpPr>
          <p:cNvPr id="113" name="Shape 113"/>
          <p:cNvSpPr txBox="1"/>
          <p:nvPr>
            <p:ph idx="4294967295" type="body"/>
          </p:nvPr>
        </p:nvSpPr>
        <p:spPr>
          <a:xfrm>
            <a:off x="6019500" y="1602675"/>
            <a:ext cx="2607900" cy="1654500"/>
          </a:xfrm>
          <a:prstGeom prst="rect">
            <a:avLst/>
          </a:prstGeom>
          <a:ln cap="flat" cmpd="sng" w="9525">
            <a:solidFill>
              <a:srgbClr val="B6D7A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3?</a:t>
            </a:r>
          </a:p>
          <a:p>
            <a:pPr lvl="0" rtl="0" algn="ctr">
              <a:spcBef>
                <a:spcPts val="0"/>
              </a:spcBef>
              <a:buNone/>
            </a:pPr>
            <a:r>
              <a:rPr lang="en">
                <a:latin typeface="Trebuchet MS"/>
                <a:ea typeface="Trebuchet MS"/>
                <a:cs typeface="Trebuchet MS"/>
                <a:sym typeface="Trebuchet MS"/>
              </a:rPr>
              <a:t>We hope to give you new ideas, scripts, and momentum.</a:t>
            </a:r>
          </a:p>
        </p:txBody>
      </p:sp>
      <p:sp>
        <p:nvSpPr>
          <p:cNvPr id="114" name="Shape 114"/>
          <p:cNvSpPr txBox="1"/>
          <p:nvPr>
            <p:ph idx="4294967295" type="body"/>
          </p:nvPr>
        </p:nvSpPr>
        <p:spPr>
          <a:xfrm>
            <a:off x="3259799" y="1602675"/>
            <a:ext cx="2607900" cy="1654500"/>
          </a:xfrm>
          <a:prstGeom prst="rect">
            <a:avLst/>
          </a:prstGeom>
          <a:ln cap="flat" cmpd="sng" w="9525">
            <a:solidFill>
              <a:srgbClr val="D5A6BD"/>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2?</a:t>
            </a:r>
          </a:p>
          <a:p>
            <a:pPr lvl="0" rtl="0" algn="ctr">
              <a:spcBef>
                <a:spcPts val="0"/>
              </a:spcBef>
              <a:buNone/>
            </a:pPr>
            <a:r>
              <a:rPr lang="en">
                <a:latin typeface="Trebuchet MS"/>
                <a:ea typeface="Trebuchet MS"/>
                <a:cs typeface="Trebuchet MS"/>
                <a:sym typeface="Trebuchet MS"/>
              </a:rPr>
              <a:t>We hope you’ll leave a 3.</a:t>
            </a:r>
          </a:p>
        </p:txBody>
      </p:sp>
      <p:sp>
        <p:nvSpPr>
          <p:cNvPr id="115" name="Shape 115"/>
          <p:cNvSpPr txBox="1"/>
          <p:nvPr>
            <p:ph idx="4294967295" type="body"/>
          </p:nvPr>
        </p:nvSpPr>
        <p:spPr>
          <a:xfrm>
            <a:off x="516599" y="1602675"/>
            <a:ext cx="2607900" cy="1654500"/>
          </a:xfrm>
          <a:prstGeom prst="rect">
            <a:avLst/>
          </a:prstGeom>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1?</a:t>
            </a:r>
          </a:p>
          <a:p>
            <a:pPr lvl="0" rtl="0" algn="ctr">
              <a:spcBef>
                <a:spcPts val="0"/>
              </a:spcBef>
              <a:buNone/>
            </a:pPr>
            <a:r>
              <a:rPr lang="en">
                <a:latin typeface="Trebuchet MS"/>
                <a:ea typeface="Trebuchet MS"/>
                <a:cs typeface="Trebuchet MS"/>
                <a:sym typeface="Trebuchet MS"/>
              </a:rPr>
              <a:t>We hope you’ll leave a 2.</a:t>
            </a:r>
          </a:p>
        </p:txBody>
      </p:sp>
      <p:pic>
        <p:nvPicPr>
          <p:cNvPr id="116" name="Shape 116"/>
          <p:cNvPicPr preferRelativeResize="0"/>
          <p:nvPr/>
        </p:nvPicPr>
        <p:blipFill>
          <a:blip r:embed="rId3">
            <a:alphaModFix/>
          </a:blip>
          <a:stretch>
            <a:fillRect/>
          </a:stretch>
        </p:blipFill>
        <p:spPr>
          <a:xfrm>
            <a:off x="3161050" y="3432475"/>
            <a:ext cx="2821899" cy="161672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2" name="Shape 522"/>
        <p:cNvGrpSpPr/>
        <p:nvPr/>
      </p:nvGrpSpPr>
      <p:grpSpPr>
        <a:xfrm>
          <a:off x="0" y="0"/>
          <a:ext cx="0" cy="0"/>
          <a:chOff x="0" y="0"/>
          <a:chExt cx="0" cy="0"/>
        </a:xfrm>
      </p:grpSpPr>
      <p:sp>
        <p:nvSpPr>
          <p:cNvPr id="523" name="Shape 523"/>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24" name="Shape 524"/>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25" name="Shape 525"/>
          <p:cNvSpPr txBox="1"/>
          <p:nvPr/>
        </p:nvSpPr>
        <p:spPr>
          <a:xfrm>
            <a:off x="672900" y="1183875"/>
            <a:ext cx="7798200" cy="3839400"/>
          </a:xfrm>
          <a:prstGeom prst="rect">
            <a:avLst/>
          </a:prstGeom>
          <a:noFill/>
          <a:ln>
            <a:noFill/>
          </a:ln>
        </p:spPr>
        <p:txBody>
          <a:bodyPr anchorCtr="0" anchor="t" bIns="91425" lIns="91425" rIns="91425" tIns="91425">
            <a:noAutofit/>
          </a:bodyPr>
          <a:lstStyle/>
          <a:p>
            <a:pPr lvl="0">
              <a:spcBef>
                <a:spcPts val="0"/>
              </a:spcBef>
              <a:buNone/>
            </a:pPr>
            <a:r>
              <a:rPr lang="en"/>
              <a:t>So, we must </a:t>
            </a:r>
            <a:r>
              <a:rPr b="1" lang="en"/>
              <a:t>authenticate </a:t>
            </a:r>
            <a:r>
              <a:rPr lang="en"/>
              <a:t>in order to use Twitter’s search API.</a:t>
            </a:r>
          </a:p>
          <a:p>
            <a:pPr lvl="0">
              <a:spcBef>
                <a:spcPts val="0"/>
              </a:spcBef>
              <a:buNone/>
            </a:pPr>
            <a:r>
              <a:t/>
            </a:r>
            <a:endParaRPr/>
          </a:p>
          <a:p>
            <a:pPr lvl="0">
              <a:spcBef>
                <a:spcPts val="0"/>
              </a:spcBef>
              <a:buNone/>
            </a:pPr>
            <a:r>
              <a:rPr lang="en"/>
              <a:t>The type of authentication Twitter requires is </a:t>
            </a:r>
            <a:r>
              <a:rPr b="1" lang="en"/>
              <a:t>OAuth</a:t>
            </a:r>
            <a:r>
              <a:rPr lang="en"/>
              <a:t>, an open protocol for authentication (see: </a:t>
            </a:r>
            <a:r>
              <a:rPr lang="en" u="sng">
                <a:solidFill>
                  <a:schemeClr val="hlink"/>
                </a:solidFill>
                <a:hlinkClick r:id="rId3"/>
              </a:rPr>
              <a:t>https://oauth.net</a:t>
            </a:r>
            <a:r>
              <a:rPr lang="en"/>
              <a:t>)</a:t>
            </a:r>
          </a:p>
          <a:p>
            <a:pPr lvl="0">
              <a:spcBef>
                <a:spcPts val="0"/>
              </a:spcBef>
              <a:buNone/>
            </a:pPr>
            <a:r>
              <a:t/>
            </a:r>
            <a:endParaRPr/>
          </a:p>
          <a:p>
            <a:pPr lvl="0">
              <a:spcBef>
                <a:spcPts val="0"/>
              </a:spcBef>
              <a:buNone/>
            </a:pPr>
            <a:r>
              <a:rPr b="1" lang="en"/>
              <a:t>Postman </a:t>
            </a:r>
            <a:r>
              <a:rPr lang="en"/>
              <a:t>will help walk us through</a:t>
            </a:r>
            <a:br>
              <a:rPr lang="en"/>
            </a:br>
            <a:r>
              <a:rPr lang="en"/>
              <a:t>OAuth1.0 authentication, but you must</a:t>
            </a:r>
            <a:br>
              <a:rPr lang="en"/>
            </a:br>
            <a:r>
              <a:rPr lang="en"/>
              <a:t>have a Twitter developer account</a:t>
            </a:r>
            <a:br>
              <a:rPr lang="en"/>
            </a:br>
            <a:r>
              <a:rPr lang="en"/>
              <a:t>in order to do so!</a:t>
            </a:r>
          </a:p>
          <a:p>
            <a:pPr lvl="0">
              <a:spcBef>
                <a:spcPts val="0"/>
              </a:spcBef>
              <a:buNone/>
            </a:pPr>
            <a:r>
              <a:t/>
            </a:r>
            <a:endParaRPr/>
          </a:p>
          <a:p>
            <a:pPr lvl="0">
              <a:spcBef>
                <a:spcPts val="0"/>
              </a:spcBef>
              <a:buNone/>
            </a:pPr>
            <a:r>
              <a:rPr b="1" lang="en"/>
              <a:t>Show and tell!</a:t>
            </a:r>
          </a:p>
          <a:p>
            <a:pPr lvl="0">
              <a:spcBef>
                <a:spcPts val="0"/>
              </a:spcBef>
              <a:buNone/>
            </a:pPr>
            <a:r>
              <a:t/>
            </a:r>
            <a:endParaRPr/>
          </a:p>
          <a:p>
            <a:pPr lvl="0">
              <a:spcBef>
                <a:spcPts val="0"/>
              </a:spcBef>
              <a:buNone/>
            </a:pPr>
            <a:r>
              <a:t/>
            </a:r>
            <a:endParaRPr/>
          </a:p>
        </p:txBody>
      </p:sp>
      <p:pic>
        <p:nvPicPr>
          <p:cNvPr id="526" name="Shape 526"/>
          <p:cNvPicPr preferRelativeResize="0"/>
          <p:nvPr/>
        </p:nvPicPr>
        <p:blipFill>
          <a:blip r:embed="rId4">
            <a:alphaModFix/>
          </a:blip>
          <a:stretch>
            <a:fillRect/>
          </a:stretch>
        </p:blipFill>
        <p:spPr>
          <a:xfrm>
            <a:off x="3997599" y="2193849"/>
            <a:ext cx="5531574" cy="26721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0" name="Shape 530"/>
        <p:cNvGrpSpPr/>
        <p:nvPr/>
      </p:nvGrpSpPr>
      <p:grpSpPr>
        <a:xfrm>
          <a:off x="0" y="0"/>
          <a:ext cx="0" cy="0"/>
          <a:chOff x="0" y="0"/>
          <a:chExt cx="0" cy="0"/>
        </a:xfrm>
      </p:grpSpPr>
      <p:sp>
        <p:nvSpPr>
          <p:cNvPr id="531" name="Shape 53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32" name="Shape 532"/>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33" name="Shape 533"/>
          <p:cNvSpPr txBox="1"/>
          <p:nvPr/>
        </p:nvSpPr>
        <p:spPr>
          <a:xfrm>
            <a:off x="401300" y="1129375"/>
            <a:ext cx="8387400" cy="449400"/>
          </a:xfrm>
          <a:prstGeom prst="rect">
            <a:avLst/>
          </a:prstGeom>
          <a:noFill/>
          <a:ln>
            <a:noFill/>
          </a:ln>
        </p:spPr>
        <p:txBody>
          <a:bodyPr anchorCtr="0" anchor="t" bIns="91425" lIns="91425" rIns="91425" tIns="91425">
            <a:noAutofit/>
          </a:bodyPr>
          <a:lstStyle/>
          <a:p>
            <a:pPr lvl="0">
              <a:spcBef>
                <a:spcPts val="0"/>
              </a:spcBef>
              <a:buNone/>
            </a:pPr>
            <a:r>
              <a:rPr lang="en"/>
              <a:t>In the end, we’ve got JSON.  Though, be wary of the Twitter </a:t>
            </a:r>
            <a:r>
              <a:rPr b="1" lang="en"/>
              <a:t>developer license</a:t>
            </a:r>
            <a:r>
              <a:rPr lang="en"/>
              <a:t> you signed!</a:t>
            </a:r>
          </a:p>
        </p:txBody>
      </p:sp>
      <p:pic>
        <p:nvPicPr>
          <p:cNvPr id="534" name="Shape 534"/>
          <p:cNvPicPr preferRelativeResize="0"/>
          <p:nvPr/>
        </p:nvPicPr>
        <p:blipFill>
          <a:blip r:embed="rId3">
            <a:alphaModFix/>
          </a:blip>
          <a:stretch>
            <a:fillRect/>
          </a:stretch>
        </p:blipFill>
        <p:spPr>
          <a:xfrm>
            <a:off x="401300" y="1578774"/>
            <a:ext cx="5613125" cy="4047825"/>
          </a:xfrm>
          <a:prstGeom prst="rect">
            <a:avLst/>
          </a:prstGeom>
          <a:noFill/>
          <a:ln>
            <a:noFill/>
          </a:ln>
        </p:spPr>
      </p:pic>
      <p:pic>
        <p:nvPicPr>
          <p:cNvPr id="535" name="Shape 535"/>
          <p:cNvPicPr preferRelativeResize="0"/>
          <p:nvPr/>
        </p:nvPicPr>
        <p:blipFill>
          <a:blip r:embed="rId4">
            <a:alphaModFix/>
          </a:blip>
          <a:stretch>
            <a:fillRect/>
          </a:stretch>
        </p:blipFill>
        <p:spPr>
          <a:xfrm>
            <a:off x="2248350" y="2555025"/>
            <a:ext cx="6778725" cy="16227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39" name="Shape 539"/>
        <p:cNvGrpSpPr/>
        <p:nvPr/>
      </p:nvGrpSpPr>
      <p:grpSpPr>
        <a:xfrm>
          <a:off x="0" y="0"/>
          <a:ext cx="0" cy="0"/>
          <a:chOff x="0" y="0"/>
          <a:chExt cx="0" cy="0"/>
        </a:xfrm>
      </p:grpSpPr>
      <p:sp>
        <p:nvSpPr>
          <p:cNvPr id="540" name="Shape 540"/>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4" name="Shape 544"/>
        <p:cNvGrpSpPr/>
        <p:nvPr/>
      </p:nvGrpSpPr>
      <p:grpSpPr>
        <a:xfrm>
          <a:off x="0" y="0"/>
          <a:ext cx="0" cy="0"/>
          <a:chOff x="0" y="0"/>
          <a:chExt cx="0" cy="0"/>
        </a:xfrm>
      </p:grpSpPr>
      <p:sp>
        <p:nvSpPr>
          <p:cNvPr id="545" name="Shape 545"/>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6000"/>
              <a:t>Scripting</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9" name="Shape 549"/>
        <p:cNvGrpSpPr/>
        <p:nvPr/>
      </p:nvGrpSpPr>
      <p:grpSpPr>
        <a:xfrm>
          <a:off x="0" y="0"/>
          <a:ext cx="0" cy="0"/>
          <a:chOff x="0" y="0"/>
          <a:chExt cx="0" cy="0"/>
        </a:xfrm>
      </p:grpSpPr>
      <p:sp>
        <p:nvSpPr>
          <p:cNvPr id="550" name="Shape 550"/>
          <p:cNvSpPr txBox="1"/>
          <p:nvPr/>
        </p:nvSpPr>
        <p:spPr>
          <a:xfrm>
            <a:off x="303300" y="1130650"/>
            <a:ext cx="81795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Using a GUI application like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to interact with APIs can be a great way to </a:t>
            </a:r>
            <a:r>
              <a:rPr i="1" lang="en" sz="1800">
                <a:latin typeface="Trebuchet MS"/>
                <a:ea typeface="Trebuchet MS"/>
                <a:cs typeface="Trebuchet MS"/>
                <a:sym typeface="Trebuchet MS"/>
              </a:rPr>
              <a:t>learn</a:t>
            </a:r>
            <a:r>
              <a:rPr lang="en" sz="1800">
                <a:latin typeface="Trebuchet MS"/>
                <a:ea typeface="Trebuchet MS"/>
                <a:cs typeface="Trebuchet MS"/>
                <a:sym typeface="Trebuchet MS"/>
              </a:rPr>
              <a:t>, </a:t>
            </a:r>
            <a:r>
              <a:rPr i="1" lang="en" sz="1800">
                <a:latin typeface="Trebuchet MS"/>
                <a:ea typeface="Trebuchet MS"/>
                <a:cs typeface="Trebuchet MS"/>
                <a:sym typeface="Trebuchet MS"/>
              </a:rPr>
              <a:t>explore</a:t>
            </a:r>
            <a:r>
              <a:rPr lang="en" sz="1800">
                <a:latin typeface="Trebuchet MS"/>
                <a:ea typeface="Trebuchet MS"/>
                <a:cs typeface="Trebuchet MS"/>
                <a:sym typeface="Trebuchet MS"/>
              </a:rPr>
              <a:t>, and </a:t>
            </a:r>
            <a:r>
              <a:rPr i="1" lang="en" sz="1800">
                <a:latin typeface="Trebuchet MS"/>
                <a:ea typeface="Trebuchet MS"/>
                <a:cs typeface="Trebuchet MS"/>
                <a:sym typeface="Trebuchet MS"/>
              </a:rPr>
              <a:t>troubleshoot</a:t>
            </a:r>
            <a:r>
              <a:rPr lang="en" sz="1800">
                <a:latin typeface="Trebuchet MS"/>
                <a:ea typeface="Trebuchet MS"/>
                <a:cs typeface="Trebuchet MS"/>
                <a:sym typeface="Trebuchet MS"/>
              </a:rPr>
              <a:t>, but ultimately you’ll hit a brick wall, because: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It takes an </a:t>
            </a:r>
            <a:r>
              <a:rPr b="1" lang="en">
                <a:latin typeface="Trebuchet MS"/>
                <a:ea typeface="Trebuchet MS"/>
                <a:cs typeface="Trebuchet MS"/>
                <a:sym typeface="Trebuchet MS"/>
              </a:rPr>
              <a:t>awful lot of clicks</a:t>
            </a:r>
            <a:r>
              <a:rPr lang="en">
                <a:latin typeface="Trebuchet MS"/>
                <a:ea typeface="Trebuchet MS"/>
                <a:cs typeface="Trebuchet MS"/>
                <a:sym typeface="Trebuchet MS"/>
              </a:rPr>
              <a:t> to get out a small amount of data (relatively speaking)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If you want to get multiple full records OUT you’ve got to run a GET as </a:t>
            </a:r>
            <a:r>
              <a:rPr b="1" lang="en">
                <a:latin typeface="Trebuchet MS"/>
                <a:ea typeface="Trebuchet MS"/>
                <a:cs typeface="Trebuchet MS"/>
                <a:sym typeface="Trebuchet MS"/>
              </a:rPr>
              <a:t>many times</a:t>
            </a:r>
            <a:r>
              <a:rPr lang="en">
                <a:latin typeface="Trebuchet MS"/>
                <a:ea typeface="Trebuchet MS"/>
                <a:cs typeface="Trebuchet MS"/>
                <a:sym typeface="Trebuchet MS"/>
              </a:rPr>
              <a:t> as there are records you want to retrieve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While you can POST many one-off changes using a GUI like Postman, you can rarely get a GUI to make </a:t>
            </a:r>
            <a:r>
              <a:rPr b="1" lang="en">
                <a:latin typeface="Trebuchet MS"/>
                <a:ea typeface="Trebuchet MS"/>
                <a:cs typeface="Trebuchet MS"/>
                <a:sym typeface="Trebuchet MS"/>
              </a:rPr>
              <a:t>intelligent, iterative POSTs at scale</a:t>
            </a:r>
          </a:p>
          <a:p>
            <a:pPr indent="-228600" lvl="0" marL="457200" rtl="0">
              <a:lnSpc>
                <a:spcPct val="150000"/>
              </a:lnSpc>
              <a:spcBef>
                <a:spcPts val="0"/>
              </a:spcBef>
              <a:buFont typeface="Trebuchet MS"/>
              <a:buChar char="●"/>
            </a:pPr>
            <a:r>
              <a:rPr b="1" lang="en">
                <a:latin typeface="Trebuchet MS"/>
                <a:ea typeface="Trebuchet MS"/>
                <a:cs typeface="Trebuchet MS"/>
                <a:sym typeface="Trebuchet MS"/>
              </a:rPr>
              <a:t>Manually authenticating</a:t>
            </a:r>
            <a:r>
              <a:rPr lang="en">
                <a:latin typeface="Trebuchet MS"/>
                <a:ea typeface="Trebuchet MS"/>
                <a:cs typeface="Trebuchet MS"/>
                <a:sym typeface="Trebuchet MS"/>
              </a:rPr>
              <a:t> is a pain</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Though we told you that you will be sometimes playing the role of “application” in this API world, you don’t </a:t>
            </a:r>
            <a:r>
              <a:rPr i="1" lang="en">
                <a:latin typeface="Trebuchet MS"/>
                <a:ea typeface="Trebuchet MS"/>
                <a:cs typeface="Trebuchet MS"/>
                <a:sym typeface="Trebuchet MS"/>
              </a:rPr>
              <a:t>always</a:t>
            </a:r>
            <a:r>
              <a:rPr lang="en">
                <a:latin typeface="Trebuchet MS"/>
                <a:ea typeface="Trebuchet MS"/>
                <a:cs typeface="Trebuchet MS"/>
                <a:sym typeface="Trebuchet MS"/>
              </a:rPr>
              <a:t> want to </a:t>
            </a:r>
            <a:r>
              <a:rPr b="1" lang="en">
                <a:latin typeface="Trebuchet MS"/>
                <a:ea typeface="Trebuchet MS"/>
                <a:cs typeface="Trebuchet MS"/>
                <a:sym typeface="Trebuchet MS"/>
              </a:rPr>
              <a:t>be the application</a:t>
            </a:r>
            <a:r>
              <a:rPr lang="en">
                <a:latin typeface="Trebuchet MS"/>
                <a:ea typeface="Trebuchet MS"/>
                <a:cs typeface="Trebuchet MS"/>
                <a:sym typeface="Trebuchet MS"/>
              </a:rPr>
              <a:t>!</a:t>
            </a:r>
          </a:p>
        </p:txBody>
      </p:sp>
      <p:sp>
        <p:nvSpPr>
          <p:cNvPr id="551" name="Shape 551"/>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a:t>
            </a:r>
            <a:r>
              <a:rPr lang="en" sz="2400">
                <a:solidFill>
                  <a:srgbClr val="FFFFFF"/>
                </a:solidFill>
              </a:rPr>
              <a:t> - Why?</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55" name="Shape 555"/>
        <p:cNvGrpSpPr/>
        <p:nvPr/>
      </p:nvGrpSpPr>
      <p:grpSpPr>
        <a:xfrm>
          <a:off x="0" y="0"/>
          <a:ext cx="0" cy="0"/>
          <a:chOff x="0" y="0"/>
          <a:chExt cx="0" cy="0"/>
        </a:xfrm>
      </p:grpSpPr>
      <p:sp>
        <p:nvSpPr>
          <p:cNvPr id="556" name="Shape 556"/>
          <p:cNvSpPr txBox="1"/>
          <p:nvPr/>
        </p:nvSpPr>
        <p:spPr>
          <a:xfrm>
            <a:off x="303300" y="1054450"/>
            <a:ext cx="85206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Yes, this is a huge barrier to entry for most users, but it can be mitigated:</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We (defined here as both </a:t>
            </a:r>
            <a:r>
              <a:rPr b="1" lang="en">
                <a:latin typeface="Trebuchet MS"/>
                <a:ea typeface="Trebuchet MS"/>
                <a:cs typeface="Trebuchet MS"/>
                <a:sym typeface="Trebuchet MS"/>
              </a:rPr>
              <a:t>archivists</a:t>
            </a:r>
            <a:r>
              <a:rPr lang="en">
                <a:latin typeface="Trebuchet MS"/>
                <a:ea typeface="Trebuchet MS"/>
                <a:cs typeface="Trebuchet MS"/>
                <a:sym typeface="Trebuchet MS"/>
              </a:rPr>
              <a:t> and </a:t>
            </a:r>
            <a:r>
              <a:rPr b="1" lang="en">
                <a:latin typeface="Trebuchet MS"/>
                <a:ea typeface="Trebuchet MS"/>
                <a:cs typeface="Trebuchet MS"/>
                <a:sym typeface="Trebuchet MS"/>
              </a:rPr>
              <a:t>developers</a:t>
            </a:r>
            <a:r>
              <a:rPr lang="en">
                <a:latin typeface="Trebuchet MS"/>
                <a:ea typeface="Trebuchet MS"/>
                <a:cs typeface="Trebuchet MS"/>
                <a:sym typeface="Trebuchet MS"/>
              </a:rPr>
              <a:t>) are a </a:t>
            </a:r>
            <a:r>
              <a:rPr b="1" lang="en">
                <a:latin typeface="Trebuchet MS"/>
                <a:ea typeface="Trebuchet MS"/>
                <a:cs typeface="Trebuchet MS"/>
                <a:sym typeface="Trebuchet MS"/>
              </a:rPr>
              <a:t>community</a:t>
            </a:r>
            <a:r>
              <a:rPr lang="en">
                <a:latin typeface="Trebuchet MS"/>
                <a:ea typeface="Trebuchet MS"/>
                <a:cs typeface="Trebuchet MS"/>
                <a:sym typeface="Trebuchet MS"/>
              </a:rPr>
              <a:t> that likes sharing!</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Frankly, if you’re sitting down to write scripts from scratch, you’re </a:t>
            </a:r>
            <a:r>
              <a:rPr b="1" lang="en">
                <a:latin typeface="Trebuchet MS"/>
                <a:ea typeface="Trebuchet MS"/>
                <a:cs typeface="Trebuchet MS"/>
                <a:sym typeface="Trebuchet MS"/>
              </a:rPr>
              <a:t>doing it wrong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There is no </a:t>
            </a:r>
            <a:r>
              <a:rPr b="1" lang="en">
                <a:latin typeface="Trebuchet MS"/>
                <a:ea typeface="Trebuchet MS"/>
                <a:cs typeface="Trebuchet MS"/>
                <a:sym typeface="Trebuchet MS"/>
              </a:rPr>
              <a:t>“one right language”</a:t>
            </a:r>
            <a:r>
              <a:rPr lang="en">
                <a:latin typeface="Trebuchet MS"/>
                <a:ea typeface="Trebuchet MS"/>
                <a:cs typeface="Trebuchet MS"/>
                <a:sym typeface="Trebuchet MS"/>
              </a:rPr>
              <a:t> to make this work</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If you have </a:t>
            </a:r>
            <a:r>
              <a:rPr i="1" lang="en">
                <a:latin typeface="Trebuchet MS"/>
                <a:ea typeface="Trebuchet MS"/>
                <a:cs typeface="Trebuchet MS"/>
                <a:sym typeface="Trebuchet MS"/>
              </a:rPr>
              <a:t>any</a:t>
            </a:r>
            <a:r>
              <a:rPr lang="en">
                <a:latin typeface="Trebuchet MS"/>
                <a:ea typeface="Trebuchet MS"/>
                <a:cs typeface="Trebuchet MS"/>
                <a:sym typeface="Trebuchet MS"/>
              </a:rPr>
              <a:t> prior knowledge of a particular scripting language, </a:t>
            </a:r>
            <a:r>
              <a:rPr b="1" lang="en">
                <a:latin typeface="Trebuchet MS"/>
                <a:ea typeface="Trebuchet MS"/>
                <a:cs typeface="Trebuchet MS"/>
                <a:sym typeface="Trebuchet MS"/>
              </a:rPr>
              <a:t>start there</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All the scripts you will use in this workshop are </a:t>
            </a:r>
            <a:r>
              <a:rPr b="1" lang="en">
                <a:latin typeface="Trebuchet MS"/>
                <a:ea typeface="Trebuchet MS"/>
                <a:cs typeface="Trebuchet MS"/>
                <a:sym typeface="Trebuchet MS"/>
              </a:rPr>
              <a:t>Python </a:t>
            </a:r>
            <a:r>
              <a:rPr lang="en">
                <a:latin typeface="Trebuchet MS"/>
                <a:ea typeface="Trebuchet MS"/>
                <a:cs typeface="Trebuchet MS"/>
                <a:sym typeface="Trebuchet MS"/>
              </a:rPr>
              <a:t>because: 1) Python (and, to a lesser degree, Ruby) is Lora’s preferred hammer, and 2) unscientifically speaking, it seems that Python</a:t>
            </a:r>
            <a:r>
              <a:rPr b="1" lang="en">
                <a:latin typeface="Trebuchet MS"/>
                <a:ea typeface="Trebuchet MS"/>
                <a:cs typeface="Trebuchet MS"/>
                <a:sym typeface="Trebuchet MS"/>
              </a:rPr>
              <a:t> </a:t>
            </a:r>
            <a:r>
              <a:rPr lang="en">
                <a:latin typeface="Trebuchet MS"/>
                <a:ea typeface="Trebuchet MS"/>
                <a:cs typeface="Trebuchet MS"/>
                <a:sym typeface="Trebuchet MS"/>
              </a:rPr>
              <a:t>is the preferred language of archivists (which means there’s more to </a:t>
            </a:r>
            <a:r>
              <a:rPr lang="en" strike="sngStrike">
                <a:latin typeface="Trebuchet MS"/>
                <a:ea typeface="Trebuchet MS"/>
                <a:cs typeface="Trebuchet MS"/>
                <a:sym typeface="Trebuchet MS"/>
              </a:rPr>
              <a:t>steal</a:t>
            </a:r>
            <a:r>
              <a:rPr lang="en">
                <a:latin typeface="Trebuchet MS"/>
                <a:ea typeface="Trebuchet MS"/>
                <a:cs typeface="Trebuchet MS"/>
                <a:sym typeface="Trebuchet MS"/>
              </a:rPr>
              <a:t> borrow)</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But, if you want, you can use a </a:t>
            </a:r>
            <a:r>
              <a:rPr b="1" lang="en">
                <a:solidFill>
                  <a:srgbClr val="990000"/>
                </a:solidFill>
                <a:latin typeface="Trebuchet MS"/>
                <a:ea typeface="Trebuchet MS"/>
                <a:cs typeface="Trebuchet MS"/>
                <a:sym typeface="Trebuchet MS"/>
              </a:rPr>
              <a:t>Ruby</a:t>
            </a:r>
            <a:r>
              <a:rPr lang="en">
                <a:latin typeface="Trebuchet MS"/>
                <a:ea typeface="Trebuchet MS"/>
                <a:cs typeface="Trebuchet MS"/>
                <a:sym typeface="Trebuchet MS"/>
              </a:rPr>
              <a:t> or </a:t>
            </a:r>
            <a:r>
              <a:rPr b="1" lang="en">
                <a:solidFill>
                  <a:srgbClr val="783F04"/>
                </a:solidFill>
                <a:latin typeface="Trebuchet MS"/>
                <a:ea typeface="Trebuchet MS"/>
                <a:cs typeface="Trebuchet MS"/>
                <a:sym typeface="Trebuchet MS"/>
              </a:rPr>
              <a:t>Perl</a:t>
            </a:r>
            <a:r>
              <a:rPr lang="en">
                <a:latin typeface="Trebuchet MS"/>
                <a:ea typeface="Trebuchet MS"/>
                <a:cs typeface="Trebuchet MS"/>
                <a:sym typeface="Trebuchet MS"/>
              </a:rPr>
              <a:t> or </a:t>
            </a:r>
            <a:r>
              <a:rPr b="1" lang="en">
                <a:solidFill>
                  <a:srgbClr val="351C75"/>
                </a:solidFill>
                <a:latin typeface="Trebuchet MS"/>
                <a:ea typeface="Trebuchet MS"/>
                <a:cs typeface="Trebuchet MS"/>
                <a:sym typeface="Trebuchet MS"/>
              </a:rPr>
              <a:t>PHP</a:t>
            </a:r>
            <a:r>
              <a:rPr lang="en">
                <a:latin typeface="Trebuchet MS"/>
                <a:ea typeface="Trebuchet MS"/>
                <a:cs typeface="Trebuchet MS"/>
                <a:sym typeface="Trebuchet MS"/>
              </a:rPr>
              <a:t> or </a:t>
            </a:r>
            <a:r>
              <a:rPr b="1" lang="en">
                <a:solidFill>
                  <a:srgbClr val="1C4587"/>
                </a:solidFill>
                <a:latin typeface="Trebuchet MS"/>
                <a:ea typeface="Trebuchet MS"/>
                <a:cs typeface="Trebuchet MS"/>
                <a:sym typeface="Trebuchet MS"/>
              </a:rPr>
              <a:t>JavaScript</a:t>
            </a:r>
            <a:r>
              <a:rPr lang="en">
                <a:latin typeface="Trebuchet MS"/>
                <a:ea typeface="Trebuchet MS"/>
                <a:cs typeface="Trebuchet MS"/>
                <a:sym typeface="Trebuchet MS"/>
              </a:rPr>
              <a:t> shaped hammer!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 Internet is full of </a:t>
            </a:r>
            <a:r>
              <a:rPr b="1" lang="en">
                <a:latin typeface="Trebuchet MS"/>
                <a:ea typeface="Trebuchet MS"/>
                <a:cs typeface="Trebuchet MS"/>
                <a:sym typeface="Trebuchet MS"/>
              </a:rPr>
              <a:t>helpful advice</a:t>
            </a:r>
            <a:r>
              <a:rPr lang="en">
                <a:latin typeface="Trebuchet MS"/>
                <a:ea typeface="Trebuchet MS"/>
                <a:cs typeface="Trebuchet MS"/>
                <a:sym typeface="Trebuchet MS"/>
              </a:rPr>
              <a:t>!</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Just don’t feed the trolls</a:t>
            </a:r>
          </a:p>
        </p:txBody>
      </p:sp>
      <p:sp>
        <p:nvSpPr>
          <p:cNvPr id="557" name="Shape 557"/>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How?</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61" name="Shape 561"/>
        <p:cNvGrpSpPr/>
        <p:nvPr/>
      </p:nvGrpSpPr>
      <p:grpSpPr>
        <a:xfrm>
          <a:off x="0" y="0"/>
          <a:ext cx="0" cy="0"/>
          <a:chOff x="0" y="0"/>
          <a:chExt cx="0" cy="0"/>
        </a:xfrm>
      </p:grpSpPr>
      <p:sp>
        <p:nvSpPr>
          <p:cNvPr id="562" name="Shape 562"/>
          <p:cNvSpPr txBox="1"/>
          <p:nvPr/>
        </p:nvSpPr>
        <p:spPr>
          <a:xfrm>
            <a:off x="303300" y="1206850"/>
            <a:ext cx="8520600" cy="378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latin typeface="Trebuchet MS"/>
                <a:ea typeface="Trebuchet MS"/>
                <a:cs typeface="Trebuchet MS"/>
                <a:sym typeface="Trebuchet MS"/>
              </a:rPr>
              <a:t>Remember all the legwork you did both at home and during the early part of this workshop?  You’ve: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applications, including the </a:t>
            </a:r>
            <a:r>
              <a:rPr b="1" lang="en">
                <a:latin typeface="Trebuchet MS"/>
                <a:ea typeface="Trebuchet MS"/>
                <a:cs typeface="Trebuchet MS"/>
                <a:sym typeface="Trebuchet MS"/>
              </a:rPr>
              <a:t>text editor</a:t>
            </a:r>
            <a:r>
              <a:rPr lang="en">
                <a:latin typeface="Trebuchet MS"/>
                <a:ea typeface="Trebuchet MS"/>
                <a:cs typeface="Trebuchet MS"/>
                <a:sym typeface="Trebuchet MS"/>
              </a:rPr>
              <a:t> </a:t>
            </a:r>
            <a:r>
              <a:rPr i="1" lang="en">
                <a:latin typeface="Trebuchet MS"/>
                <a:ea typeface="Trebuchet MS"/>
                <a:cs typeface="Trebuchet MS"/>
                <a:sym typeface="Trebuchet MS"/>
              </a:rPr>
              <a:t>Atom</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(or located) a </a:t>
            </a:r>
            <a:r>
              <a:rPr b="1" lang="en">
                <a:latin typeface="Trebuchet MS"/>
                <a:ea typeface="Trebuchet MS"/>
                <a:cs typeface="Trebuchet MS"/>
                <a:sym typeface="Trebuchet MS"/>
              </a:rPr>
              <a:t>shell</a:t>
            </a:r>
            <a:r>
              <a:rPr lang="en">
                <a:latin typeface="Trebuchet MS"/>
                <a:ea typeface="Trebuchet MS"/>
                <a:cs typeface="Trebuchet MS"/>
                <a:sym typeface="Trebuchet MS"/>
              </a:rPr>
              <a:t>, namely </a:t>
            </a:r>
            <a:r>
              <a:rPr i="1" lang="en">
                <a:latin typeface="Trebuchet MS"/>
                <a:ea typeface="Trebuchet MS"/>
                <a:cs typeface="Trebuchet MS"/>
                <a:sym typeface="Trebuchet MS"/>
              </a:rPr>
              <a:t>Terminal</a:t>
            </a:r>
            <a:r>
              <a:rPr lang="en">
                <a:latin typeface="Trebuchet MS"/>
                <a:ea typeface="Trebuchet MS"/>
                <a:cs typeface="Trebuchet MS"/>
                <a:sym typeface="Trebuchet MS"/>
              </a:rPr>
              <a:t> (Mac) or </a:t>
            </a:r>
            <a:r>
              <a:rPr i="1" lang="en">
                <a:latin typeface="Trebuchet MS"/>
                <a:ea typeface="Trebuchet MS"/>
                <a:cs typeface="Trebuchet MS"/>
                <a:sym typeface="Trebuchet MS"/>
              </a:rPr>
              <a:t>Cygwin</a:t>
            </a:r>
            <a:r>
              <a:rPr lang="en">
                <a:latin typeface="Trebuchet MS"/>
                <a:ea typeface="Trebuchet MS"/>
                <a:cs typeface="Trebuchet MS"/>
                <a:sym typeface="Trebuchet MS"/>
              </a:rPr>
              <a:t> (Windows)</a:t>
            </a:r>
          </a:p>
          <a:p>
            <a:pPr indent="-228600" lvl="0" marL="457200" rtl="0">
              <a:lnSpc>
                <a:spcPct val="115000"/>
              </a:lnSpc>
              <a:spcBef>
                <a:spcPts val="0"/>
              </a:spcBef>
              <a:buFont typeface="Trebuchet MS"/>
              <a:buChar char="●"/>
            </a:pPr>
            <a:r>
              <a:rPr lang="en">
                <a:solidFill>
                  <a:schemeClr val="dk2"/>
                </a:solidFill>
                <a:latin typeface="Trebuchet MS"/>
                <a:ea typeface="Trebuchet MS"/>
                <a:cs typeface="Trebuchet MS"/>
                <a:sym typeface="Trebuchet MS"/>
              </a:rPr>
              <a:t>Installed (or confirmed installation of) </a:t>
            </a:r>
            <a:r>
              <a:rPr b="1" lang="en">
                <a:solidFill>
                  <a:schemeClr val="dk2"/>
                </a:solidFill>
                <a:latin typeface="Trebuchet MS"/>
                <a:ea typeface="Trebuchet MS"/>
                <a:cs typeface="Trebuchet MS"/>
                <a:sym typeface="Trebuchet MS"/>
              </a:rPr>
              <a:t>python</a:t>
            </a:r>
          </a:p>
          <a:p>
            <a:pPr lvl="0" rtl="0">
              <a:lnSpc>
                <a:spcPct val="115000"/>
              </a:lnSpc>
              <a:spcBef>
                <a:spcPts val="0"/>
              </a:spcBef>
              <a:buNone/>
            </a:pPr>
            <a:r>
              <a:t/>
            </a:r>
            <a:endParaRPr b="1">
              <a:solidFill>
                <a:schemeClr val="dk2"/>
              </a:solidFill>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Guess what?  You’ve set up a </a:t>
            </a:r>
            <a:r>
              <a:rPr b="1" lang="en">
                <a:latin typeface="Trebuchet MS"/>
                <a:ea typeface="Trebuchet MS"/>
                <a:cs typeface="Trebuchet MS"/>
                <a:sym typeface="Trebuchet MS"/>
              </a:rPr>
              <a:t>python development environment</a:t>
            </a:r>
            <a:r>
              <a:rPr lang="en">
                <a:latin typeface="Trebuchet MS"/>
                <a:ea typeface="Trebuchet MS"/>
                <a:cs typeface="Trebuchet MS"/>
                <a:sym typeface="Trebuchet MS"/>
              </a:rPr>
              <a:t> already!  Good work!</a:t>
            </a:r>
          </a:p>
          <a:p>
            <a:pPr lv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a:latin typeface="Trebuchet MS"/>
                <a:ea typeface="Trebuchet MS"/>
                <a:cs typeface="Trebuchet MS"/>
                <a:sym typeface="Trebuchet MS"/>
              </a:rPr>
              <a:t>With that work complete, for the remainder of this workshop you should only need to type </a:t>
            </a:r>
            <a:r>
              <a:rPr lang="en">
                <a:highlight>
                  <a:srgbClr val="D0E0E3"/>
                </a:highlight>
                <a:latin typeface="Consolas"/>
                <a:ea typeface="Consolas"/>
                <a:cs typeface="Consolas"/>
                <a:sym typeface="Consolas"/>
              </a:rPr>
              <a:t>python [name of script here].py</a:t>
            </a:r>
            <a:r>
              <a:rPr lang="en">
                <a:latin typeface="Trebuchet MS"/>
                <a:ea typeface="Trebuchet MS"/>
                <a:cs typeface="Trebuchet MS"/>
                <a:sym typeface="Trebuchet MS"/>
              </a:rPr>
              <a:t> into Terminal/Cygwin, and you’ll be </a:t>
            </a:r>
            <a:r>
              <a:rPr b="1" lang="en">
                <a:latin typeface="Trebuchet MS"/>
                <a:ea typeface="Trebuchet MS"/>
                <a:cs typeface="Trebuchet MS"/>
                <a:sym typeface="Trebuchet MS"/>
              </a:rPr>
              <a:t>executing Python scripts!  </a:t>
            </a:r>
            <a:r>
              <a:rPr lang="en">
                <a:latin typeface="Trebuchet MS"/>
                <a:ea typeface="Trebuchet MS"/>
                <a:cs typeface="Trebuchet MS"/>
                <a:sym typeface="Trebuchet MS"/>
              </a:rPr>
              <a:t>Just remember: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should be located in the same directory as the script (and any files it is reliant on) before you type your command (you can always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confirm the script is there!)</a:t>
            </a:r>
          </a:p>
          <a:p>
            <a:pPr indent="0" lvl="0" mar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sz="1000">
                <a:latin typeface="Trebuchet MS"/>
                <a:ea typeface="Trebuchet MS"/>
                <a:cs typeface="Trebuchet MS"/>
                <a:sym typeface="Trebuchet MS"/>
              </a:rPr>
              <a:t>For more, see: </a:t>
            </a:r>
            <a:r>
              <a:rPr lang="en" sz="1000" u="sng">
                <a:solidFill>
                  <a:schemeClr val="hlink"/>
                </a:solidFill>
                <a:latin typeface="Trebuchet MS"/>
                <a:ea typeface="Trebuchet MS"/>
                <a:cs typeface="Trebuchet MS"/>
                <a:sym typeface="Trebuchet MS"/>
                <a:hlinkClick r:id="rId3"/>
              </a:rPr>
              <a:t>http://www.shubhro.com/2014/05/29/development-environment/</a:t>
            </a:r>
            <a:r>
              <a:rPr lang="en" sz="1000">
                <a:latin typeface="Trebuchet MS"/>
                <a:ea typeface="Trebuchet MS"/>
                <a:cs typeface="Trebuchet MS"/>
                <a:sym typeface="Trebuchet MS"/>
              </a:rPr>
              <a:t> and/or </a:t>
            </a:r>
            <a:r>
              <a:rPr lang="en" sz="1000" u="sng">
                <a:solidFill>
                  <a:schemeClr val="hlink"/>
                </a:solidFill>
                <a:latin typeface="Trebuchet MS"/>
                <a:ea typeface="Trebuchet MS"/>
                <a:cs typeface="Trebuchet MS"/>
                <a:sym typeface="Trebuchet MS"/>
                <a:hlinkClick r:id="rId4"/>
              </a:rPr>
              <a:t>http://python-guide-pt-br.readthedocs.io/en/latest/starting/install/osx/</a:t>
            </a:r>
            <a:r>
              <a:rPr lang="en" sz="1000">
                <a:latin typeface="Trebuchet MS"/>
                <a:ea typeface="Trebuchet MS"/>
                <a:cs typeface="Trebuchet MS"/>
                <a:sym typeface="Trebuchet MS"/>
              </a:rPr>
              <a:t> (Mac specific) </a:t>
            </a:r>
          </a:p>
        </p:txBody>
      </p:sp>
      <p:sp>
        <p:nvSpPr>
          <p:cNvPr id="563" name="Shape 563"/>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No, really, </a:t>
            </a:r>
            <a:r>
              <a:rPr i="1" lang="en" sz="2400">
                <a:solidFill>
                  <a:srgbClr val="FFFFFF"/>
                </a:solidFill>
              </a:rPr>
              <a:t>how</a:t>
            </a:r>
            <a:r>
              <a:rPr lang="en" sz="2400">
                <a:solidFill>
                  <a:srgbClr val="FFFFFF"/>
                </a:solidFill>
              </a:rPr>
              <a:t>?</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67" name="Shape 567"/>
        <p:cNvGrpSpPr/>
        <p:nvPr/>
      </p:nvGrpSpPr>
      <p:grpSpPr>
        <a:xfrm>
          <a:off x="0" y="0"/>
          <a:ext cx="0" cy="0"/>
          <a:chOff x="0" y="0"/>
          <a:chExt cx="0" cy="0"/>
        </a:xfrm>
      </p:grpSpPr>
      <p:sp>
        <p:nvSpPr>
          <p:cNvPr id="568" name="Shape 56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Script- ProPublica</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2" name="Shape 572"/>
        <p:cNvGrpSpPr/>
        <p:nvPr/>
      </p:nvGrpSpPr>
      <p:grpSpPr>
        <a:xfrm>
          <a:off x="0" y="0"/>
          <a:ext cx="0" cy="0"/>
          <a:chOff x="0" y="0"/>
          <a:chExt cx="0" cy="0"/>
        </a:xfrm>
      </p:grpSpPr>
      <p:sp>
        <p:nvSpPr>
          <p:cNvPr id="573" name="Shape 57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a:spcBef>
                <a:spcPts val="0"/>
              </a:spcBef>
              <a:buClr>
                <a:schemeClr val="dk2"/>
              </a:buClr>
              <a:buSzPct val="36666"/>
              <a:buFont typeface="Arial"/>
              <a:buNone/>
            </a:pPr>
            <a:r>
              <a:rPr lang="en">
                <a:solidFill>
                  <a:srgbClr val="FFFFFF"/>
                </a:solidFill>
              </a:rPr>
              <a:t>GET with a script - ProPublica</a:t>
            </a:r>
          </a:p>
        </p:txBody>
      </p:sp>
      <p:sp>
        <p:nvSpPr>
          <p:cNvPr id="574" name="Shape 574"/>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Let’s return to our ProPublica example from earlier.</a:t>
            </a:r>
          </a:p>
          <a:p>
            <a:pPr lvl="0">
              <a:spcBef>
                <a:spcPts val="0"/>
              </a:spcBef>
              <a:buNone/>
            </a:pPr>
            <a:r>
              <a:t/>
            </a:r>
            <a:endParaRPr sz="1800">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A user wants </a:t>
            </a:r>
            <a:r>
              <a:rPr b="1" lang="en" sz="1800">
                <a:solidFill>
                  <a:schemeClr val="dk2"/>
                </a:solidFill>
                <a:latin typeface="Trebuchet MS"/>
                <a:ea typeface="Trebuchet MS"/>
                <a:cs typeface="Trebuchet MS"/>
                <a:sym typeface="Trebuchet MS"/>
              </a:rPr>
              <a:t>access to data</a:t>
            </a:r>
            <a:r>
              <a:rPr lang="en" sz="1800">
                <a:solidFill>
                  <a:schemeClr val="dk2"/>
                </a:solidFill>
                <a:latin typeface="Trebuchet MS"/>
                <a:ea typeface="Trebuchet MS"/>
                <a:cs typeface="Trebuchet MS"/>
                <a:sym typeface="Trebuchet MS"/>
              </a:rPr>
              <a:t> about every non-profit involving animal welfare in Nonprofit Explorer at ProPublica.</a:t>
            </a:r>
          </a:p>
          <a:p>
            <a:pPr lvl="0">
              <a:spcBef>
                <a:spcPts val="0"/>
              </a:spcBef>
              <a:buNone/>
            </a:pPr>
            <a:r>
              <a:t/>
            </a:r>
            <a:endParaRPr sz="10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But, this time, let’s assume that this user isn’t content just copying/pasting pages of data out of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This researcher has </a:t>
            </a:r>
            <a:r>
              <a:rPr b="1" lang="en" sz="1800">
                <a:latin typeface="Trebuchet MS"/>
                <a:ea typeface="Trebuchet MS"/>
                <a:cs typeface="Trebuchet MS"/>
                <a:sym typeface="Trebuchet MS"/>
              </a:rPr>
              <a:t>big plans</a:t>
            </a:r>
            <a:r>
              <a:rPr lang="en" sz="1800">
                <a:latin typeface="Trebuchet MS"/>
                <a:ea typeface="Trebuchet MS"/>
                <a:cs typeface="Trebuchet MS"/>
                <a:sym typeface="Trebuchet MS"/>
              </a:rPr>
              <a:t> for this dataset, and wants a </a:t>
            </a:r>
            <a:r>
              <a:rPr b="1" lang="en" sz="1800">
                <a:latin typeface="Trebuchet MS"/>
                <a:ea typeface="Trebuchet MS"/>
                <a:cs typeface="Trebuchet MS"/>
                <a:sym typeface="Trebuchet MS"/>
              </a:rPr>
              <a:t>standalone JSON file</a:t>
            </a:r>
            <a:r>
              <a:rPr lang="en" sz="1800">
                <a:latin typeface="Trebuchet MS"/>
                <a:ea typeface="Trebuchet MS"/>
                <a:cs typeface="Trebuchet MS"/>
                <a:sym typeface="Trebuchet MS"/>
              </a:rPr>
              <a:t> instead!</a:t>
            </a:r>
          </a:p>
          <a:p>
            <a:pPr lvl="0">
              <a:spcBef>
                <a:spcPts val="0"/>
              </a:spcBef>
              <a:buClr>
                <a:schemeClr val="dk2"/>
              </a:buClr>
              <a:buFont typeface="Arial"/>
              <a:buNone/>
            </a:pPr>
            <a:r>
              <a:t/>
            </a:r>
            <a:endParaRPr sz="1800">
              <a:solidFill>
                <a:schemeClr val="dk2"/>
              </a:solidFill>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v. 2: A user wants </a:t>
            </a:r>
            <a:r>
              <a:rPr b="1" lang="en" sz="1800">
                <a:solidFill>
                  <a:schemeClr val="dk2"/>
                </a:solidFill>
                <a:latin typeface="Trebuchet MS"/>
                <a:ea typeface="Trebuchet MS"/>
                <a:cs typeface="Trebuchet MS"/>
                <a:sym typeface="Trebuchet MS"/>
              </a:rPr>
              <a:t>a JSON file</a:t>
            </a:r>
            <a:r>
              <a:rPr lang="en" sz="1800">
                <a:solidFill>
                  <a:schemeClr val="dk2"/>
                </a:solidFill>
                <a:latin typeface="Trebuchet MS"/>
                <a:ea typeface="Trebuchet MS"/>
                <a:cs typeface="Trebuchet MS"/>
                <a:sym typeface="Trebuchet MS"/>
              </a:rPr>
              <a:t> containing ProPublica Nonprofit Explorer data about every non-profit involving animal welfare.</a:t>
            </a:r>
          </a:p>
          <a:p>
            <a:pPr lv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78" name="Shape 578"/>
        <p:cNvGrpSpPr/>
        <p:nvPr/>
      </p:nvGrpSpPr>
      <p:grpSpPr>
        <a:xfrm>
          <a:off x="0" y="0"/>
          <a:ext cx="0" cy="0"/>
          <a:chOff x="0" y="0"/>
          <a:chExt cx="0" cy="0"/>
        </a:xfrm>
      </p:grpSpPr>
      <p:cxnSp>
        <p:nvCxnSpPr>
          <p:cNvPr id="579" name="Shape 579"/>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580" name="Shape 580"/>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581" name="Shape 581"/>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582" name="Shape 582"/>
          <p:cNvSpPr txBox="1"/>
          <p:nvPr/>
        </p:nvSpPr>
        <p:spPr>
          <a:xfrm>
            <a:off x="395200" y="1649025"/>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83" name="Shape 583"/>
          <p:cNvSpPr txBox="1"/>
          <p:nvPr/>
        </p:nvSpPr>
        <p:spPr>
          <a:xfrm>
            <a:off x="5022475" y="1713900"/>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84" name="Shape 584"/>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GET with a script - ProPublica</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2400250" y="575950"/>
            <a:ext cx="6321600" cy="635400"/>
          </a:xfrm>
          <a:prstGeom prst="rect">
            <a:avLst/>
          </a:prstGeom>
        </p:spPr>
        <p:txBody>
          <a:bodyPr anchorCtr="0" anchor="t" bIns="91425" lIns="91425" rIns="91425" tIns="91425">
            <a:noAutofit/>
          </a:bodyPr>
          <a:lstStyle/>
          <a:p>
            <a:pPr lvl="0">
              <a:spcBef>
                <a:spcPts val="0"/>
              </a:spcBef>
              <a:buNone/>
            </a:pPr>
            <a:r>
              <a:rPr lang="en"/>
              <a:t>Workshop aims</a:t>
            </a:r>
          </a:p>
        </p:txBody>
      </p:sp>
      <p:sp>
        <p:nvSpPr>
          <p:cNvPr id="122" name="Shape 122"/>
          <p:cNvSpPr txBox="1"/>
          <p:nvPr>
            <p:ph idx="1" type="body"/>
          </p:nvPr>
        </p:nvSpPr>
        <p:spPr>
          <a:xfrm>
            <a:off x="2400302" y="1145475"/>
            <a:ext cx="3071400" cy="3002400"/>
          </a:xfrm>
          <a:prstGeom prst="rect">
            <a:avLst/>
          </a:prstGeom>
        </p:spPr>
        <p:txBody>
          <a:bodyPr anchorCtr="0" anchor="t" bIns="91425" lIns="91425" rIns="91425" tIns="91425">
            <a:noAutofit/>
          </a:bodyPr>
          <a:lstStyle/>
          <a:p>
            <a:pPr lvl="0" algn="ctr">
              <a:spcBef>
                <a:spcPts val="0"/>
              </a:spcBef>
              <a:buNone/>
            </a:pPr>
            <a:r>
              <a:rPr b="1" lang="en">
                <a:solidFill>
                  <a:srgbClr val="666666"/>
                </a:solidFill>
              </a:rPr>
              <a:t>1.</a:t>
            </a:r>
          </a:p>
          <a:p>
            <a:pPr lvl="0">
              <a:spcBef>
                <a:spcPts val="0"/>
              </a:spcBef>
              <a:buNone/>
            </a:pPr>
            <a:r>
              <a:rPr lang="en"/>
              <a:t>Practical, real life application</a:t>
            </a:r>
          </a:p>
          <a:p>
            <a:pPr lvl="0">
              <a:spcBef>
                <a:spcPts val="0"/>
              </a:spcBef>
              <a:buNone/>
            </a:pPr>
            <a:r>
              <a:rPr lang="en"/>
              <a:t>Info-packed take-home</a:t>
            </a:r>
          </a:p>
          <a:p>
            <a:pPr lvl="0">
              <a:spcBef>
                <a:spcPts val="0"/>
              </a:spcBef>
              <a:buNone/>
            </a:pPr>
            <a:r>
              <a:rPr lang="en"/>
              <a:t>Resource-packed GitHub</a:t>
            </a:r>
          </a:p>
        </p:txBody>
      </p:sp>
      <p:sp>
        <p:nvSpPr>
          <p:cNvPr id="123" name="Shape 123"/>
          <p:cNvSpPr txBox="1"/>
          <p:nvPr>
            <p:ph idx="2" type="body"/>
          </p:nvPr>
        </p:nvSpPr>
        <p:spPr>
          <a:xfrm>
            <a:off x="5650575" y="1145475"/>
            <a:ext cx="3071400" cy="3461400"/>
          </a:xfrm>
          <a:prstGeom prst="rect">
            <a:avLst/>
          </a:prstGeom>
        </p:spPr>
        <p:txBody>
          <a:bodyPr anchorCtr="0" anchor="t" bIns="91425" lIns="91425" rIns="91425" tIns="91425">
            <a:noAutofit/>
          </a:bodyPr>
          <a:lstStyle/>
          <a:p>
            <a:pPr lvl="0" rtl="0" algn="ctr">
              <a:spcBef>
                <a:spcPts val="0"/>
              </a:spcBef>
              <a:buClr>
                <a:schemeClr val="dk2"/>
              </a:buClr>
              <a:buSzPct val="78571"/>
              <a:buFont typeface="Arial"/>
              <a:buNone/>
            </a:pPr>
            <a:r>
              <a:rPr b="1" lang="en">
                <a:solidFill>
                  <a:srgbClr val="666666"/>
                </a:solidFill>
              </a:rPr>
              <a:t>2.</a:t>
            </a:r>
          </a:p>
          <a:p>
            <a:pPr lvl="0">
              <a:spcBef>
                <a:spcPts val="0"/>
              </a:spcBef>
              <a:buNone/>
            </a:pPr>
            <a:r>
              <a:rPr lang="en"/>
              <a:t>Assurances:</a:t>
            </a:r>
          </a:p>
          <a:p>
            <a:pPr lvl="0">
              <a:spcBef>
                <a:spcPts val="0"/>
              </a:spcBef>
              <a:buNone/>
            </a:pPr>
            <a:r>
              <a:rPr lang="en"/>
              <a:t>You are not alone</a:t>
            </a:r>
          </a:p>
          <a:p>
            <a:pPr lvl="0">
              <a:spcBef>
                <a:spcPts val="0"/>
              </a:spcBef>
              <a:buNone/>
            </a:pPr>
            <a:r>
              <a:rPr lang="en"/>
              <a:t>I didn’t get into this field for this either (but some of you may have!)</a:t>
            </a:r>
          </a:p>
          <a:p>
            <a:pPr lvl="0">
              <a:spcBef>
                <a:spcPts val="0"/>
              </a:spcBef>
              <a:buNone/>
            </a:pPr>
            <a:r>
              <a:rPr lang="en"/>
              <a:t>This is difficult and frustrating</a:t>
            </a:r>
          </a:p>
          <a:p>
            <a:pPr lvl="0">
              <a:spcBef>
                <a:spcPts val="0"/>
              </a:spcBef>
              <a:buNone/>
            </a:pPr>
            <a:r>
              <a:rPr lang="en"/>
              <a:t>You didn’t miss a flight; </a:t>
            </a:r>
            <a:r>
              <a:rPr lang="en" u="sng">
                <a:solidFill>
                  <a:schemeClr val="hlink"/>
                </a:solidFill>
                <a:hlinkClick r:id="rId3"/>
              </a:rPr>
              <a:t>the airport turned into a space launch while you were in the parking lot</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88" name="Shape 588"/>
        <p:cNvGrpSpPr/>
        <p:nvPr/>
      </p:nvGrpSpPr>
      <p:grpSpPr>
        <a:xfrm>
          <a:off x="0" y="0"/>
          <a:ext cx="0" cy="0"/>
          <a:chOff x="0" y="0"/>
          <a:chExt cx="0" cy="0"/>
        </a:xfrm>
      </p:grpSpPr>
      <p:sp>
        <p:nvSpPr>
          <p:cNvPr id="589" name="Shape 589"/>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3" name="Shape 593"/>
        <p:cNvGrpSpPr/>
        <p:nvPr/>
      </p:nvGrpSpPr>
      <p:grpSpPr>
        <a:xfrm>
          <a:off x="0" y="0"/>
          <a:ext cx="0" cy="0"/>
          <a:chOff x="0" y="0"/>
          <a:chExt cx="0" cy="0"/>
        </a:xfrm>
      </p:grpSpPr>
      <p:sp>
        <p:nvSpPr>
          <p:cNvPr id="594" name="Shape 59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latin typeface="Georgia"/>
                <a:ea typeface="Georgia"/>
                <a:cs typeface="Georgia"/>
                <a:sym typeface="Georgia"/>
              </a:rPr>
              <a:t>Lunch!</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98" name="Shape 598"/>
        <p:cNvGrpSpPr/>
        <p:nvPr/>
      </p:nvGrpSpPr>
      <p:grpSpPr>
        <a:xfrm>
          <a:off x="0" y="0"/>
          <a:ext cx="0" cy="0"/>
          <a:chOff x="0" y="0"/>
          <a:chExt cx="0" cy="0"/>
        </a:xfrm>
      </p:grpSpPr>
      <p:sp>
        <p:nvSpPr>
          <p:cNvPr id="599" name="Shape 599"/>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Clr>
                <a:srgbClr val="FF0000"/>
              </a:buClr>
              <a:buFont typeface="Trebuchet MS"/>
              <a:buAutoNum type="arabicPeriod"/>
            </a:pPr>
            <a:r>
              <a:rPr lang="en">
                <a:solidFill>
                  <a:srgbClr val="FF0000"/>
                </a:solidFill>
                <a:latin typeface="Trebuchet MS"/>
                <a:ea typeface="Trebuchet MS"/>
                <a:cs typeface="Trebuchet MS"/>
                <a:sym typeface="Trebuchet MS"/>
              </a:rPr>
              <a:t>Bookmark! You will need this again.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the </a:t>
            </a:r>
            <a:r>
              <a:rPr lang="en">
                <a:solidFill>
                  <a:srgbClr val="FFFFFF"/>
                </a:solidFill>
                <a:highlight>
                  <a:srgbClr val="52A91C"/>
                </a:highlight>
                <a:latin typeface="Trebuchet MS"/>
                <a:ea typeface="Trebuchet MS"/>
                <a:cs typeface="Trebuchet MS"/>
                <a:sym typeface="Trebuchet MS"/>
              </a:rPr>
              <a:t>green</a:t>
            </a:r>
            <a:r>
              <a:rPr lang="en">
                <a:solidFill>
                  <a:srgbClr val="38761D"/>
                </a:solidFill>
                <a:latin typeface="Trebuchet MS"/>
                <a:ea typeface="Trebuchet MS"/>
                <a:cs typeface="Trebuchet MS"/>
                <a:sym typeface="Trebuchet MS"/>
              </a:rPr>
              <a:t> </a:t>
            </a:r>
            <a:r>
              <a:rPr lang="en">
                <a:latin typeface="Trebuchet MS"/>
                <a:ea typeface="Trebuchet MS"/>
                <a:cs typeface="Trebuchet MS"/>
                <a:sym typeface="Trebuchet MS"/>
              </a:rPr>
              <a:t>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600" name="Shape 600"/>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601" name="Shape 601"/>
          <p:cNvSpPr txBox="1"/>
          <p:nvPr>
            <p:ph type="title"/>
          </p:nvPr>
        </p:nvSpPr>
        <p:spPr>
          <a:xfrm>
            <a:off x="303312"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Pitstop - Scripting set-up</a:t>
            </a:r>
          </a:p>
        </p:txBody>
      </p:sp>
      <p:sp>
        <p:nvSpPr>
          <p:cNvPr id="602" name="Shape 602"/>
          <p:cNvSpPr txBox="1"/>
          <p:nvPr/>
        </p:nvSpPr>
        <p:spPr>
          <a:xfrm>
            <a:off x="644562" y="10235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1800">
                <a:solidFill>
                  <a:srgbClr val="FFFFFF"/>
                </a:solidFill>
                <a:latin typeface="Georgia"/>
                <a:ea typeface="Georgia"/>
                <a:cs typeface="Georgia"/>
                <a:sym typeface="Georgia"/>
              </a:rPr>
              <a:t>Everyone</a:t>
            </a: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06" name="Shape 606"/>
        <p:cNvGrpSpPr/>
        <p:nvPr/>
      </p:nvGrpSpPr>
      <p:grpSpPr>
        <a:xfrm>
          <a:off x="0" y="0"/>
          <a:ext cx="0" cy="0"/>
          <a:chOff x="0" y="0"/>
          <a:chExt cx="0" cy="0"/>
        </a:xfrm>
      </p:grpSpPr>
      <p:sp>
        <p:nvSpPr>
          <p:cNvPr id="607" name="Shape 607"/>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a:t>
            </a:r>
            <a:r>
              <a:rPr lang="en">
                <a:solidFill>
                  <a:schemeClr val="dk2"/>
                </a:solidFill>
                <a:latin typeface="Trebuchet MS"/>
                <a:ea typeface="Trebuchet MS"/>
                <a:cs typeface="Trebuchet MS"/>
                <a:sym typeface="Trebuchet MS"/>
              </a:rPr>
              <a:t>, leave a space, then [ctrl-click &gt; paste], and hit enter</a:t>
            </a:r>
          </a:p>
        </p:txBody>
      </p:sp>
      <p:sp>
        <p:nvSpPr>
          <p:cNvPr id="608" name="Shape 608"/>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a:t>
            </a:r>
            <a:r>
              <a:rPr lang="en">
                <a:latin typeface="Trebuchet MS"/>
                <a:ea typeface="Trebuchet MS"/>
                <a:cs typeface="Trebuchet MS"/>
                <a:sym typeface="Trebuchet MS"/>
              </a:rPr>
              <a:t>, leave a space, </a:t>
            </a:r>
            <a:r>
              <a:rPr lang="en">
                <a:solidFill>
                  <a:schemeClr val="dk2"/>
                </a:solidFill>
                <a:latin typeface="Trebuchet MS"/>
                <a:ea typeface="Trebuchet MS"/>
                <a:cs typeface="Trebuchet MS"/>
                <a:sym typeface="Trebuchet MS"/>
              </a:rPr>
              <a:t>then [right-click &gt; paste], and hit enter</a:t>
            </a:r>
          </a:p>
        </p:txBody>
      </p:sp>
      <p:sp>
        <p:nvSpPr>
          <p:cNvPr id="609" name="Shape 609"/>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Scripting set-up</a:t>
            </a:r>
          </a:p>
        </p:txBody>
      </p:sp>
      <p:cxnSp>
        <p:nvCxnSpPr>
          <p:cNvPr id="610" name="Shape 610"/>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611" name="Shape 611"/>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12" name="Shape 612"/>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613" name="Shape 613"/>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614" name="Shape 614"/>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Now you have a folder (either on your Desktop, or in your Cygwin home directory) that contains all the </a:t>
            </a:r>
            <a:r>
              <a:rPr b="1" lang="en">
                <a:latin typeface="Trebuchet MS"/>
                <a:ea typeface="Trebuchet MS"/>
                <a:cs typeface="Trebuchet MS"/>
                <a:sym typeface="Trebuchet MS"/>
              </a:rPr>
              <a:t>materials you’ll need</a:t>
            </a:r>
            <a:r>
              <a:rPr lang="en">
                <a:latin typeface="Trebuchet MS"/>
                <a:ea typeface="Trebuchet MS"/>
                <a:cs typeface="Trebuchet MS"/>
                <a:sym typeface="Trebuchet MS"/>
              </a:rPr>
              <a:t> for the rest of today’s workshop.</a:t>
            </a:r>
          </a:p>
          <a:p>
            <a:pPr lvl="0" rtl="0">
              <a:spcBef>
                <a:spcPts val="0"/>
              </a:spcBef>
              <a:buNone/>
            </a:pPr>
            <a:r>
              <a:t/>
            </a:r>
            <a:endParaRPr sz="800">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This folder, titled </a:t>
            </a:r>
            <a:r>
              <a:rPr b="1" lang="en">
                <a:latin typeface="Trebuchet MS"/>
                <a:ea typeface="Trebuchet MS"/>
                <a:cs typeface="Trebuchet MS"/>
                <a:sym typeface="Trebuchet MS"/>
              </a:rPr>
              <a:t>“MARAC_API_Workshop,”</a:t>
            </a:r>
            <a:r>
              <a:rPr lang="en">
                <a:latin typeface="Trebuchet MS"/>
                <a:ea typeface="Trebuchet MS"/>
                <a:cs typeface="Trebuchet MS"/>
                <a:sym typeface="Trebuchet MS"/>
              </a:rPr>
              <a:t> is a </a:t>
            </a:r>
            <a:r>
              <a:rPr i="1" lang="en">
                <a:latin typeface="Trebuchet MS"/>
                <a:ea typeface="Trebuchet MS"/>
                <a:cs typeface="Trebuchet MS"/>
                <a:sym typeface="Trebuchet MS"/>
              </a:rPr>
              <a:t>direct clone </a:t>
            </a:r>
            <a:r>
              <a:rPr lang="en">
                <a:latin typeface="Trebuchet MS"/>
                <a:ea typeface="Trebuchet MS"/>
                <a:cs typeface="Trebuchet MS"/>
                <a:sym typeface="Trebuchet MS"/>
              </a:rPr>
              <a:t>of what you see in your browser on github.com. </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8" name="Shape 618"/>
        <p:cNvGrpSpPr/>
        <p:nvPr/>
      </p:nvGrpSpPr>
      <p:grpSpPr>
        <a:xfrm>
          <a:off x="0" y="0"/>
          <a:ext cx="0" cy="0"/>
          <a:chOff x="0" y="0"/>
          <a:chExt cx="0" cy="0"/>
        </a:xfrm>
      </p:grpSpPr>
      <p:sp>
        <p:nvSpPr>
          <p:cNvPr id="619" name="Shape 619"/>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Does your Desktop now have a folder called MARAC_API_Workshop on it?</a:t>
            </a:r>
          </a:p>
        </p:txBody>
      </p:sp>
      <p:sp>
        <p:nvSpPr>
          <p:cNvPr id="620" name="Shape 620"/>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Does C:\cygwin64\home\[username] have a folder named MARAC_API_Workshop? </a:t>
            </a:r>
          </a:p>
        </p:txBody>
      </p:sp>
      <p:sp>
        <p:nvSpPr>
          <p:cNvPr id="621" name="Shape 621"/>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Scripting set-up</a:t>
            </a:r>
          </a:p>
        </p:txBody>
      </p:sp>
      <p:cxnSp>
        <p:nvCxnSpPr>
          <p:cNvPr id="622" name="Shape 622"/>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623" name="Shape 623"/>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24" name="Shape 624"/>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628" name="Shape 628"/>
        <p:cNvGrpSpPr/>
        <p:nvPr/>
      </p:nvGrpSpPr>
      <p:grpSpPr>
        <a:xfrm>
          <a:off x="0" y="0"/>
          <a:ext cx="0" cy="0"/>
          <a:chOff x="0" y="0"/>
          <a:chExt cx="0" cy="0"/>
        </a:xfrm>
      </p:grpSpPr>
      <p:sp>
        <p:nvSpPr>
          <p:cNvPr id="629" name="Shape 62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Load, GET, and compare - VIAF</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3" name="Shape 633"/>
        <p:cNvGrpSpPr/>
        <p:nvPr/>
      </p:nvGrpSpPr>
      <p:grpSpPr>
        <a:xfrm>
          <a:off x="0" y="0"/>
          <a:ext cx="0" cy="0"/>
          <a:chOff x="0" y="0"/>
          <a:chExt cx="0" cy="0"/>
        </a:xfrm>
      </p:grpSpPr>
      <p:sp>
        <p:nvSpPr>
          <p:cNvPr id="634" name="Shape 634"/>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
        <p:nvSpPr>
          <p:cNvPr id="635" name="Shape 635"/>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636" name="Shape 636"/>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637" name="Shape 637"/>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638" name="Shape 638"/>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39" name="Shape 639"/>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0" name="Shape 640"/>
          <p:cNvSpPr/>
          <p:nvPr/>
        </p:nvSpPr>
        <p:spPr>
          <a:xfrm>
            <a:off x="42329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641" name="Shape 641"/>
          <p:cNvSpPr txBox="1"/>
          <p:nvPr/>
        </p:nvSpPr>
        <p:spPr>
          <a:xfrm>
            <a:off x="42623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5" name="Shape 645"/>
        <p:cNvGrpSpPr/>
        <p:nvPr/>
      </p:nvGrpSpPr>
      <p:grpSpPr>
        <a:xfrm>
          <a:off x="0" y="0"/>
          <a:ext cx="0" cy="0"/>
          <a:chOff x="0" y="0"/>
          <a:chExt cx="0" cy="0"/>
        </a:xfrm>
      </p:grpSpPr>
      <p:sp>
        <p:nvSpPr>
          <p:cNvPr id="646" name="Shape 646"/>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
        <p:nvSpPr>
          <p:cNvPr id="647" name="Shape 647"/>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Clr>
                <a:schemeClr val="dk2"/>
              </a:buClr>
              <a:buSzPct val="61111"/>
              <a:buFont typeface="Arial"/>
              <a:buNone/>
            </a:pPr>
            <a:r>
              <a:rPr lang="en" sz="1800">
                <a:solidFill>
                  <a:schemeClr val="dk2"/>
                </a:solidFill>
                <a:latin typeface="Trebuchet MS"/>
                <a:ea typeface="Trebuchet MS"/>
                <a:cs typeface="Trebuchet MS"/>
                <a:sym typeface="Trebuchet MS"/>
              </a:rPr>
              <a:t>Scenario: You have an existing spreadsheet containing a number of organizational names that are either subjects or creators of some of your collections.  Now, you want to take this manually-made spreadsheet and actually do some authority control work!</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1" name="Shape 651"/>
        <p:cNvGrpSpPr/>
        <p:nvPr/>
      </p:nvGrpSpPr>
      <p:grpSpPr>
        <a:xfrm>
          <a:off x="0" y="0"/>
          <a:ext cx="0" cy="0"/>
          <a:chOff x="0" y="0"/>
          <a:chExt cx="0" cy="0"/>
        </a:xfrm>
      </p:grpSpPr>
      <p:sp>
        <p:nvSpPr>
          <p:cNvPr id="652" name="Shape 652"/>
          <p:cNvSpPr txBox="1"/>
          <p:nvPr/>
        </p:nvSpPr>
        <p:spPr>
          <a:xfrm>
            <a:off x="633375" y="954250"/>
            <a:ext cx="7997100" cy="35706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Open Excel/Numbers (or your preferred spreadsheet program)</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“name” (lower-case) in the first column, first row</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You can inspect the file “organizations.csv” in GitHub if you want to see a sample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several corporate names of your choosing (universities, businesses, etc.) in the subsequent rows of column A</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53" name="Shape 653"/>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7" name="Shape 657"/>
        <p:cNvGrpSpPr/>
        <p:nvPr/>
      </p:nvGrpSpPr>
      <p:grpSpPr>
        <a:xfrm>
          <a:off x="0" y="0"/>
          <a:ext cx="0" cy="0"/>
          <a:chOff x="0" y="0"/>
          <a:chExt cx="0" cy="0"/>
        </a:xfrm>
      </p:grpSpPr>
      <p:sp>
        <p:nvSpPr>
          <p:cNvPr id="658" name="Shape 658"/>
          <p:cNvSpPr txBox="1"/>
          <p:nvPr/>
        </p:nvSpPr>
        <p:spPr>
          <a:xfrm>
            <a:off x="633375" y="954250"/>
            <a:ext cx="7997100" cy="35706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chemeClr val="dk2"/>
              </a:buClr>
              <a:buSzPct val="100000"/>
              <a:buFont typeface="Trebuchet MS"/>
              <a:buAutoNum type="arabicPeriod" startAt="4"/>
            </a:pPr>
            <a:r>
              <a:rPr lang="en" sz="1800">
                <a:solidFill>
                  <a:schemeClr val="dk2"/>
                </a:solidFill>
                <a:latin typeface="Trebuchet MS"/>
                <a:ea typeface="Trebuchet MS"/>
                <a:cs typeface="Trebuchet MS"/>
                <a:sym typeface="Trebuchet MS"/>
              </a:rPr>
              <a:t>Save the file as a .csv with the title “organizations.csv” in the MARAC_API_Workshop directory</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Warning: You will be asked to overwrite an existing file named “organizations.csv” since we’ve saved a sample there as a just-in-case. Please overwrite this file.</a:t>
            </a:r>
          </a:p>
          <a:p>
            <a:pPr indent="-228600" lvl="0" marL="457200" rtl="0">
              <a:lnSpc>
                <a:spcPct val="150000"/>
              </a:lnSpc>
              <a:spcBef>
                <a:spcPts val="0"/>
              </a:spcBef>
              <a:buClr>
                <a:schemeClr val="dk2"/>
              </a:buClr>
              <a:buFont typeface="Trebuchet MS"/>
              <a:buAutoNum type="arabicPeriod"/>
            </a:pPr>
            <a:r>
              <a:rPr lang="en" sz="1800">
                <a:solidFill>
                  <a:schemeClr val="dk2"/>
                </a:solidFill>
                <a:latin typeface="Trebuchet MS"/>
                <a:ea typeface="Trebuchet MS"/>
                <a:cs typeface="Trebuchet MS"/>
                <a:sym typeface="Trebuchet MS"/>
              </a:rPr>
              <a:t>From Terminal/Cygwin type </a:t>
            </a:r>
            <a:r>
              <a:rPr lang="en">
                <a:highlight>
                  <a:srgbClr val="D0E0E3"/>
                </a:highlight>
                <a:latin typeface="Consolas"/>
                <a:ea typeface="Consolas"/>
                <a:cs typeface="Consolas"/>
                <a:sym typeface="Consolas"/>
              </a:rPr>
              <a:t>python viafReconciliationCorporate.py</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59" name="Shape 659"/>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7" name="Shape 127"/>
        <p:cNvGrpSpPr/>
        <p:nvPr/>
      </p:nvGrpSpPr>
      <p:grpSpPr>
        <a:xfrm>
          <a:off x="0" y="0"/>
          <a:ext cx="0" cy="0"/>
          <a:chOff x="0" y="0"/>
          <a:chExt cx="0" cy="0"/>
        </a:xfrm>
      </p:grpSpPr>
      <p:sp>
        <p:nvSpPr>
          <p:cNvPr id="128" name="Shape 128"/>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does API stand for?</a:t>
            </a:r>
          </a:p>
        </p:txBody>
      </p:sp>
      <p:sp>
        <p:nvSpPr>
          <p:cNvPr id="129" name="Shape 129"/>
          <p:cNvSpPr txBox="1"/>
          <p:nvPr/>
        </p:nvSpPr>
        <p:spPr>
          <a:xfrm>
            <a:off x="370725" y="1297450"/>
            <a:ext cx="8248200" cy="3257100"/>
          </a:xfrm>
          <a:prstGeom prst="rect">
            <a:avLst/>
          </a:prstGeom>
          <a:noFill/>
          <a:ln>
            <a:noFill/>
          </a:ln>
        </p:spPr>
        <p:txBody>
          <a:bodyPr anchorCtr="0" anchor="t" bIns="91425" lIns="91425" rIns="91425" tIns="91425">
            <a:noAutofit/>
          </a:bodyPr>
          <a:lstStyle/>
          <a:p>
            <a:pPr lvl="0">
              <a:spcBef>
                <a:spcPts val="0"/>
              </a:spcBef>
              <a:buNone/>
            </a:pPr>
            <a:r>
              <a:rPr b="1" lang="en" sz="3000">
                <a:latin typeface="Trebuchet MS"/>
                <a:ea typeface="Trebuchet MS"/>
                <a:cs typeface="Trebuchet MS"/>
                <a:sym typeface="Trebuchet MS"/>
              </a:rPr>
              <a:t>A</a:t>
            </a:r>
            <a:r>
              <a:rPr lang="en" sz="1800">
                <a:latin typeface="Trebuchet MS"/>
                <a:ea typeface="Trebuchet MS"/>
                <a:cs typeface="Trebuchet MS"/>
                <a:sym typeface="Trebuchet MS"/>
              </a:rPr>
              <a:t>pplication</a:t>
            </a:r>
          </a:p>
          <a:p>
            <a:pPr lvl="0">
              <a:spcBef>
                <a:spcPts val="0"/>
              </a:spcBef>
              <a:buNone/>
            </a:pPr>
            <a:r>
              <a:rPr lang="en" sz="1800">
                <a:latin typeface="Trebuchet MS"/>
                <a:ea typeface="Trebuchet MS"/>
                <a:cs typeface="Trebuchet MS"/>
                <a:sym typeface="Trebuchet MS"/>
              </a:rPr>
              <a:t>	As in a computer application, like Word or Chrome</a:t>
            </a:r>
          </a:p>
          <a:p>
            <a:pPr lvl="0">
              <a:spcBef>
                <a:spcPts val="0"/>
              </a:spcBef>
              <a:buNone/>
            </a:pPr>
            <a:r>
              <a:rPr b="1" lang="en" sz="3000">
                <a:latin typeface="Trebuchet MS"/>
                <a:ea typeface="Trebuchet MS"/>
                <a:cs typeface="Trebuchet MS"/>
                <a:sym typeface="Trebuchet MS"/>
              </a:rPr>
              <a:t>P</a:t>
            </a:r>
            <a:r>
              <a:rPr lang="en" sz="1800">
                <a:latin typeface="Trebuchet MS"/>
                <a:ea typeface="Trebuchet MS"/>
                <a:cs typeface="Trebuchet MS"/>
                <a:sym typeface="Trebuchet MS"/>
              </a:rPr>
              <a:t>rogramming</a:t>
            </a:r>
          </a:p>
          <a:p>
            <a:pPr indent="0" lvl="0" marL="457200">
              <a:spcBef>
                <a:spcPts val="0"/>
              </a:spcBef>
              <a:buNone/>
            </a:pPr>
            <a:r>
              <a:rPr lang="en" sz="1800">
                <a:latin typeface="Trebuchet MS"/>
                <a:ea typeface="Trebuchet MS"/>
                <a:cs typeface="Trebuchet MS"/>
                <a:sym typeface="Trebuchet MS"/>
              </a:rPr>
              <a:t>As in computer “programming,” or taking steps to make a computer do something you want it to do</a:t>
            </a:r>
          </a:p>
          <a:p>
            <a:pPr lvl="0">
              <a:spcBef>
                <a:spcPts val="0"/>
              </a:spcBef>
              <a:buNone/>
            </a:pPr>
            <a:r>
              <a:rPr b="1" lang="en" sz="3000">
                <a:latin typeface="Trebuchet MS"/>
                <a:ea typeface="Trebuchet MS"/>
                <a:cs typeface="Trebuchet MS"/>
                <a:sym typeface="Trebuchet MS"/>
              </a:rPr>
              <a:t>I</a:t>
            </a:r>
            <a:r>
              <a:rPr lang="en" sz="1800">
                <a:latin typeface="Trebuchet MS"/>
                <a:ea typeface="Trebuchet MS"/>
                <a:cs typeface="Trebuchet MS"/>
                <a:sym typeface="Trebuchet MS"/>
              </a:rPr>
              <a:t>nterface</a:t>
            </a:r>
          </a:p>
          <a:p>
            <a:pPr lvl="0">
              <a:spcBef>
                <a:spcPts val="0"/>
              </a:spcBef>
              <a:buNone/>
            </a:pPr>
            <a:r>
              <a:rPr lang="en" sz="1800">
                <a:latin typeface="Trebuchet MS"/>
                <a:ea typeface="Trebuchet MS"/>
                <a:cs typeface="Trebuchet MS"/>
                <a:sym typeface="Trebuchet MS"/>
              </a:rPr>
              <a:t>	As in the the place where two systems meet</a:t>
            </a: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3" name="Shape 663"/>
        <p:cNvGrpSpPr/>
        <p:nvPr/>
      </p:nvGrpSpPr>
      <p:grpSpPr>
        <a:xfrm>
          <a:off x="0" y="0"/>
          <a:ext cx="0" cy="0"/>
          <a:chOff x="0" y="0"/>
          <a:chExt cx="0" cy="0"/>
        </a:xfrm>
      </p:grpSpPr>
      <p:sp>
        <p:nvSpPr>
          <p:cNvPr id="664" name="Shape 664"/>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Uh oh...</a:t>
            </a:r>
          </a:p>
        </p:txBody>
      </p:sp>
      <p:sp>
        <p:nvSpPr>
          <p:cNvPr id="665" name="Shape 665"/>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69" name="Shape 669"/>
        <p:cNvGrpSpPr/>
        <p:nvPr/>
      </p:nvGrpSpPr>
      <p:grpSpPr>
        <a:xfrm>
          <a:off x="0" y="0"/>
          <a:ext cx="0" cy="0"/>
          <a:chOff x="0" y="0"/>
          <a:chExt cx="0" cy="0"/>
        </a:xfrm>
      </p:grpSpPr>
      <p:sp>
        <p:nvSpPr>
          <p:cNvPr id="670" name="Shape 670"/>
          <p:cNvSpPr txBox="1"/>
          <p:nvPr/>
        </p:nvSpPr>
        <p:spPr>
          <a:xfrm>
            <a:off x="303325" y="1500450"/>
            <a:ext cx="60669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Downloading </a:t>
            </a:r>
            <a:r>
              <a:rPr lang="en">
                <a:latin typeface="Trebuchet MS"/>
                <a:ea typeface="Trebuchet MS"/>
                <a:cs typeface="Trebuchet MS"/>
                <a:sym typeface="Trebuchet MS"/>
              </a:rPr>
              <a:t>the fuzzy wuzzy python package:</a:t>
            </a:r>
          </a:p>
          <a:p>
            <a:pPr lv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Google “fuzzy wuzzy github” and it should be the first result</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Click the </a:t>
            </a:r>
            <a:r>
              <a:rPr lang="en">
                <a:solidFill>
                  <a:srgbClr val="6AA84F"/>
                </a:solidFill>
                <a:latin typeface="Trebuchet MS"/>
                <a:ea typeface="Trebuchet MS"/>
                <a:cs typeface="Trebuchet MS"/>
                <a:sym typeface="Trebuchet MS"/>
              </a:rPr>
              <a:t>green</a:t>
            </a:r>
            <a:r>
              <a:rPr lang="en">
                <a:latin typeface="Trebuchet MS"/>
                <a:ea typeface="Trebuchet MS"/>
                <a:cs typeface="Trebuchet MS"/>
                <a:sym typeface="Trebuchet MS"/>
              </a:rPr>
              <a:t> “Clone or Download” button, and copy the path to the clipboard</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Confirm that terminal/cygwin is still in the MARAC_API_Workshop folder</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git clone {paste path}</a:t>
            </a:r>
            <a:r>
              <a:rPr lang="en">
                <a:latin typeface="Trebuchet MS"/>
                <a:ea typeface="Trebuchet MS"/>
                <a:cs typeface="Trebuchet MS"/>
                <a:sym typeface="Trebuchet MS"/>
              </a:rPr>
              <a:t>, which should look like</a:t>
            </a:r>
          </a:p>
          <a:p>
            <a:pPr indent="0" lvl="0" marL="914400" rtl="0">
              <a:lnSpc>
                <a:spcPct val="150000"/>
              </a:lnSpc>
              <a:spcBef>
                <a:spcPts val="0"/>
              </a:spcBef>
              <a:buNone/>
            </a:pPr>
            <a:r>
              <a:rPr lang="en">
                <a:highlight>
                  <a:srgbClr val="D0E0E3"/>
                </a:highlight>
                <a:latin typeface="Consolas"/>
                <a:ea typeface="Consolas"/>
                <a:cs typeface="Consolas"/>
                <a:sym typeface="Consolas"/>
              </a:rPr>
              <a:t>git clone </a:t>
            </a:r>
            <a:r>
              <a:rPr lang="en">
                <a:highlight>
                  <a:srgbClr val="D0E0E3"/>
                </a:highlight>
                <a:latin typeface="Consolas"/>
                <a:ea typeface="Consolas"/>
                <a:cs typeface="Consolas"/>
                <a:sym typeface="Consolas"/>
                <a:hlinkClick r:id="rId3"/>
              </a:rPr>
              <a:t>https://github.com/seatgeek/fuzzywuzzy.git</a:t>
            </a:r>
          </a:p>
        </p:txBody>
      </p:sp>
      <p:sp>
        <p:nvSpPr>
          <p:cNvPr id="671" name="Shape 671"/>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72" name="Shape 672"/>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Installing extra packages</a:t>
            </a:r>
          </a:p>
        </p:txBody>
      </p:sp>
      <p:pic>
        <p:nvPicPr>
          <p:cNvPr id="673" name="Shape 673"/>
          <p:cNvPicPr preferRelativeResize="0"/>
          <p:nvPr/>
        </p:nvPicPr>
        <p:blipFill>
          <a:blip r:embed="rId4">
            <a:alphaModFix/>
          </a:blip>
          <a:stretch>
            <a:fillRect/>
          </a:stretch>
        </p:blipFill>
        <p:spPr>
          <a:xfrm>
            <a:off x="6370249" y="1693274"/>
            <a:ext cx="2353374" cy="1163849"/>
          </a:xfrm>
          <a:prstGeom prst="rect">
            <a:avLst/>
          </a:prstGeom>
          <a:noFill/>
          <a:ln cap="flat" cmpd="sng" w="9525">
            <a:solidFill>
              <a:srgbClr val="D9D9D9"/>
            </a:solidFill>
            <a:prstDash val="solid"/>
            <a:round/>
            <a:headEnd len="med" w="med" type="none"/>
            <a:tailEnd len="med" w="med" type="none"/>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77" name="Shape 677"/>
        <p:cNvGrpSpPr/>
        <p:nvPr/>
      </p:nvGrpSpPr>
      <p:grpSpPr>
        <a:xfrm>
          <a:off x="0" y="0"/>
          <a:ext cx="0" cy="0"/>
          <a:chOff x="0" y="0"/>
          <a:chExt cx="0" cy="0"/>
        </a:xfrm>
      </p:grpSpPr>
      <p:sp>
        <p:nvSpPr>
          <p:cNvPr id="678" name="Shape 678"/>
          <p:cNvSpPr txBox="1"/>
          <p:nvPr/>
        </p:nvSpPr>
        <p:spPr>
          <a:xfrm>
            <a:off x="303325" y="1500450"/>
            <a:ext cx="85206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Installing</a:t>
            </a:r>
            <a:r>
              <a:rPr lang="en">
                <a:latin typeface="Trebuchet MS"/>
                <a:ea typeface="Trebuchet MS"/>
                <a:cs typeface="Trebuchet MS"/>
                <a:sym typeface="Trebuchet MS"/>
              </a:rPr>
              <a:t> the fuzzy wuzzy python package:</a:t>
            </a:r>
          </a:p>
          <a:p>
            <a:pPr indent="0" lvl="0" mar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fuzzywuzzy</a:t>
            </a:r>
            <a:r>
              <a:rPr lang="en">
                <a:latin typeface="Trebuchet MS"/>
                <a:ea typeface="Trebuchet MS"/>
                <a:cs typeface="Trebuchet MS"/>
                <a:sym typeface="Trebuchet MS"/>
              </a:rPr>
              <a:t> to enter the newly created fuzzywuzzy directory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see what’s in the directory and note the script “setup.py”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To execute that setup script, type </a:t>
            </a:r>
            <a:r>
              <a:rPr lang="en">
                <a:highlight>
                  <a:srgbClr val="D0E0E3"/>
                </a:highlight>
                <a:latin typeface="Consolas"/>
                <a:ea typeface="Consolas"/>
                <a:cs typeface="Consolas"/>
                <a:sym typeface="Consolas"/>
              </a:rPr>
              <a:t>python setup.py install</a:t>
            </a:r>
            <a:r>
              <a:rPr lang="en">
                <a:latin typeface="Trebuchet MS"/>
                <a:ea typeface="Trebuchet MS"/>
                <a:cs typeface="Trebuchet MS"/>
                <a:sym typeface="Trebuchet MS"/>
              </a:rPr>
              <a:t> </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The package is </a:t>
            </a:r>
            <a:r>
              <a:rPr b="1" lang="en">
                <a:latin typeface="Trebuchet MS"/>
                <a:ea typeface="Trebuchet MS"/>
                <a:cs typeface="Trebuchet MS"/>
                <a:sym typeface="Trebuchet MS"/>
              </a:rPr>
              <a:t>installed</a:t>
            </a:r>
            <a:r>
              <a:rPr lang="en">
                <a:latin typeface="Trebuchet MS"/>
                <a:ea typeface="Trebuchet MS"/>
                <a:cs typeface="Trebuchet MS"/>
                <a:sym typeface="Trebuchet MS"/>
              </a:rPr>
              <a:t>!</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a:t>
            </a:r>
            <a:r>
              <a:rPr lang="en">
                <a:latin typeface="Consolas"/>
                <a:ea typeface="Consolas"/>
                <a:cs typeface="Consolas"/>
                <a:sym typeface="Consolas"/>
              </a:rPr>
              <a:t> </a:t>
            </a:r>
            <a:r>
              <a:rPr lang="en">
                <a:latin typeface="Trebuchet MS"/>
                <a:ea typeface="Trebuchet MS"/>
                <a:cs typeface="Trebuchet MS"/>
                <a:sym typeface="Trebuchet MS"/>
              </a:rPr>
              <a:t>to</a:t>
            </a:r>
            <a:r>
              <a:rPr lang="en">
                <a:latin typeface="Trebuchet MS"/>
                <a:ea typeface="Trebuchet MS"/>
                <a:cs typeface="Trebuchet MS"/>
                <a:sym typeface="Trebuchet MS"/>
              </a:rPr>
              <a:t> return you to the MARAC_API_Workshop directory</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Try the script again! </a:t>
            </a:r>
            <a:r>
              <a:rPr lang="en">
                <a:highlight>
                  <a:srgbClr val="D0E0E3"/>
                </a:highlight>
                <a:latin typeface="Consolas"/>
                <a:ea typeface="Consolas"/>
                <a:cs typeface="Consolas"/>
                <a:sym typeface="Consolas"/>
              </a:rPr>
              <a:t>python </a:t>
            </a:r>
            <a:r>
              <a:rPr lang="en">
                <a:solidFill>
                  <a:srgbClr val="222222"/>
                </a:solidFill>
                <a:highlight>
                  <a:srgbClr val="D0E0E3"/>
                </a:highlight>
                <a:latin typeface="Consolas"/>
                <a:ea typeface="Consolas"/>
                <a:cs typeface="Consolas"/>
                <a:sym typeface="Consolas"/>
              </a:rPr>
              <a:t>viafReconciliationCorporate.py</a:t>
            </a:r>
          </a:p>
        </p:txBody>
      </p:sp>
      <p:sp>
        <p:nvSpPr>
          <p:cNvPr id="679" name="Shape 679"/>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80" name="Shape 680"/>
          <p:cNvSpPr txBox="1"/>
          <p:nvPr>
            <p:ph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rPr>
              <a:t>Technical Pitstop - Installing extra packages</a:t>
            </a: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4" name="Shape 684"/>
        <p:cNvGrpSpPr/>
        <p:nvPr/>
      </p:nvGrpSpPr>
      <p:grpSpPr>
        <a:xfrm>
          <a:off x="0" y="0"/>
          <a:ext cx="0" cy="0"/>
          <a:chOff x="0" y="0"/>
          <a:chExt cx="0" cy="0"/>
        </a:xfrm>
      </p:grpSpPr>
      <p:sp>
        <p:nvSpPr>
          <p:cNvPr id="685" name="Shape 685"/>
          <p:cNvSpPr txBox="1"/>
          <p:nvPr/>
        </p:nvSpPr>
        <p:spPr>
          <a:xfrm>
            <a:off x="633375" y="1106650"/>
            <a:ext cx="7997100" cy="35706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None/>
            </a:pPr>
            <a:r>
              <a:rPr lang="en" sz="1800">
                <a:solidFill>
                  <a:schemeClr val="dk2"/>
                </a:solidFill>
                <a:latin typeface="Trebuchet MS"/>
                <a:ea typeface="Trebuchet MS"/>
                <a:cs typeface="Trebuchet MS"/>
                <a:sym typeface="Trebuchet MS"/>
              </a:rPr>
              <a:t>Let’s try this again!</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python viafReconciliationCorporate.py</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Success!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There is a newly created “viafCorporateResults.csv” file in your MARAC_API_Workshop directory</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Mac users:</a:t>
            </a:r>
            <a:r>
              <a:rPr lang="en">
                <a:solidFill>
                  <a:schemeClr val="dk2"/>
                </a:solidFill>
                <a:latin typeface="Trebuchet MS"/>
                <a:ea typeface="Trebuchet MS"/>
                <a:cs typeface="Trebuchet MS"/>
                <a:sym typeface="Trebuchet MS"/>
              </a:rPr>
              <a:t> Desktop</a:t>
            </a:r>
          </a:p>
          <a:p>
            <a:pPr indent="0" lvl="0" marL="914400" rtl="0">
              <a:lnSpc>
                <a:spcPct val="150000"/>
              </a:lnSpc>
              <a:spcBef>
                <a:spcPts val="0"/>
              </a:spcBef>
              <a:buNone/>
            </a:pPr>
            <a:r>
              <a:rPr b="1" lang="en">
                <a:solidFill>
                  <a:schemeClr val="dk2"/>
                </a:solidFill>
                <a:latin typeface="Trebuchet MS"/>
                <a:ea typeface="Trebuchet MS"/>
                <a:cs typeface="Trebuchet MS"/>
                <a:sym typeface="Trebuchet MS"/>
              </a:rPr>
              <a:t>Windows users:</a:t>
            </a:r>
            <a:r>
              <a:rPr lang="en">
                <a:solidFill>
                  <a:schemeClr val="dk2"/>
                </a:solidFill>
                <a:latin typeface="Trebuchet MS"/>
                <a:ea typeface="Trebuchet MS"/>
                <a:cs typeface="Trebuchet MS"/>
                <a:sym typeface="Trebuchet MS"/>
              </a:rPr>
              <a:t> C:\cygwin64\home\[username]\MARAC_API_Workshop</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Let’s open and inspect it!</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
        <p:nvSpPr>
          <p:cNvPr id="686" name="Shape 686"/>
          <p:cNvSpPr txBox="1"/>
          <p:nvPr>
            <p:ph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Clr>
                <a:schemeClr val="dk2"/>
              </a:buClr>
              <a:buSzPct val="36666"/>
              <a:buFont typeface="Arial"/>
              <a:buNone/>
            </a:pPr>
            <a:r>
              <a:rPr lang="en">
                <a:solidFill>
                  <a:srgbClr val="FFFFFF"/>
                </a:solidFill>
              </a:rPr>
              <a:t>Load, GET, and compare - VIAF</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690" name="Shape 690"/>
        <p:cNvGrpSpPr/>
        <p:nvPr/>
      </p:nvGrpSpPr>
      <p:grpSpPr>
        <a:xfrm>
          <a:off x="0" y="0"/>
          <a:ext cx="0" cy="0"/>
          <a:chOff x="0" y="0"/>
          <a:chExt cx="0" cy="0"/>
        </a:xfrm>
      </p:grpSpPr>
      <p:sp>
        <p:nvSpPr>
          <p:cNvPr id="691" name="Shape 691"/>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4"/>
        </a:solidFill>
      </p:bgPr>
    </p:bg>
    <p:spTree>
      <p:nvGrpSpPr>
        <p:cNvPr id="695" name="Shape 695"/>
        <p:cNvGrpSpPr/>
        <p:nvPr/>
      </p:nvGrpSpPr>
      <p:grpSpPr>
        <a:xfrm>
          <a:off x="0" y="0"/>
          <a:ext cx="0" cy="0"/>
          <a:chOff x="0" y="0"/>
          <a:chExt cx="0" cy="0"/>
        </a:xfrm>
      </p:grpSpPr>
      <p:sp>
        <p:nvSpPr>
          <p:cNvPr id="696" name="Shape 69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a:t>
            </a:r>
            <a:r>
              <a:rPr lang="en">
                <a:solidFill>
                  <a:srgbClr val="FFFFFF"/>
                </a:solidFill>
              </a:rPr>
              <a:t>Pitstop</a:t>
            </a:r>
            <a:r>
              <a:rPr lang="en">
                <a:solidFill>
                  <a:srgbClr val="FFFFFF"/>
                </a:solidFill>
              </a:rPr>
              <a:t>:</a:t>
            </a:r>
          </a:p>
          <a:p>
            <a:pPr lvl="0">
              <a:spcBef>
                <a:spcPts val="0"/>
              </a:spcBef>
              <a:buNone/>
            </a:pPr>
            <a:r>
              <a:rPr lang="en">
                <a:solidFill>
                  <a:srgbClr val="FFFFFF"/>
                </a:solidFill>
              </a:rPr>
              <a:t>vagrant install and </a:t>
            </a:r>
            <a:r>
              <a:rPr lang="en">
                <a:solidFill>
                  <a:srgbClr val="FFFFFF"/>
                </a:solidFill>
                <a:latin typeface="Consolas"/>
                <a:ea typeface="Consolas"/>
                <a:cs typeface="Consolas"/>
                <a:sym typeface="Consolas"/>
              </a:rPr>
              <a:t>vagrant up</a:t>
            </a:r>
          </a:p>
          <a:p>
            <a:pPr lvl="0">
              <a:spcBef>
                <a:spcPts val="0"/>
              </a:spcBef>
              <a:buNone/>
            </a:pPr>
            <a:r>
              <a:t/>
            </a:r>
            <a:endParaRPr>
              <a:solidFill>
                <a:srgbClr val="FFFFFF"/>
              </a:solidFill>
              <a:latin typeface="Consolas"/>
              <a:ea typeface="Consolas"/>
              <a:cs typeface="Consolas"/>
              <a:sym typeface="Consolas"/>
            </a:endParaRPr>
          </a:p>
          <a:p>
            <a:pPr lvl="0" rtl="0">
              <a:spcBef>
                <a:spcPts val="0"/>
              </a:spcBef>
              <a:buNone/>
            </a:pPr>
            <a:r>
              <a:rPr lang="en" sz="1400">
                <a:solidFill>
                  <a:srgbClr val="FFFFFF"/>
                </a:solidFill>
                <a:latin typeface="Corsiva"/>
                <a:ea typeface="Corsiva"/>
                <a:cs typeface="Corsiva"/>
                <a:sym typeface="Corsiva"/>
              </a:rPr>
              <a:t>(this is super awesome)</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0" name="Shape 700"/>
        <p:cNvGrpSpPr/>
        <p:nvPr/>
      </p:nvGrpSpPr>
      <p:grpSpPr>
        <a:xfrm>
          <a:off x="0" y="0"/>
          <a:ext cx="0" cy="0"/>
          <a:chOff x="0" y="0"/>
          <a:chExt cx="0" cy="0"/>
        </a:xfrm>
      </p:grpSpPr>
      <p:cxnSp>
        <p:nvCxnSpPr>
          <p:cNvPr id="701" name="Shape 701"/>
          <p:cNvCxnSpPr/>
          <p:nvPr/>
        </p:nvCxnSpPr>
        <p:spPr>
          <a:xfrm>
            <a:off x="4572000" y="292500"/>
            <a:ext cx="0" cy="4558500"/>
          </a:xfrm>
          <a:prstGeom prst="straightConnector1">
            <a:avLst/>
          </a:prstGeom>
          <a:noFill/>
          <a:ln cap="flat" cmpd="sng" w="9525">
            <a:solidFill>
              <a:schemeClr val="dk2"/>
            </a:solidFill>
            <a:prstDash val="solid"/>
            <a:round/>
            <a:headEnd len="lg" w="lg" type="none"/>
            <a:tailEnd len="lg" w="lg" type="none"/>
          </a:ln>
        </p:spPr>
      </p:cxnSp>
      <p:pic>
        <p:nvPicPr>
          <p:cNvPr id="702" name="Shape 702"/>
          <p:cNvPicPr preferRelativeResize="0"/>
          <p:nvPr/>
        </p:nvPicPr>
        <p:blipFill>
          <a:blip r:embed="rId3">
            <a:alphaModFix/>
          </a:blip>
          <a:stretch>
            <a:fillRect/>
          </a:stretch>
        </p:blipFill>
        <p:spPr>
          <a:xfrm>
            <a:off x="228600" y="1020879"/>
            <a:ext cx="3976999" cy="3817820"/>
          </a:xfrm>
          <a:prstGeom prst="rect">
            <a:avLst/>
          </a:prstGeom>
          <a:noFill/>
          <a:ln>
            <a:noFill/>
          </a:ln>
        </p:spPr>
      </p:pic>
      <p:sp>
        <p:nvSpPr>
          <p:cNvPr id="703" name="Shape 703"/>
          <p:cNvSpPr txBox="1"/>
          <p:nvPr/>
        </p:nvSpPr>
        <p:spPr>
          <a:xfrm>
            <a:off x="480838" y="109150"/>
            <a:ext cx="3695700" cy="4572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04" name="Shape 704"/>
          <p:cNvSpPr txBox="1"/>
          <p:nvPr/>
        </p:nvSpPr>
        <p:spPr>
          <a:xfrm>
            <a:off x="5108120" y="109150"/>
            <a:ext cx="3695699" cy="4572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05" name="Shape 705"/>
          <p:cNvSpPr txBox="1"/>
          <p:nvPr/>
        </p:nvSpPr>
        <p:spPr>
          <a:xfrm>
            <a:off x="4727975" y="587725"/>
            <a:ext cx="4225800" cy="457200"/>
          </a:xfrm>
          <a:prstGeom prst="rect">
            <a:avLst/>
          </a:prstGeom>
          <a:noFill/>
          <a:ln>
            <a:noFill/>
          </a:ln>
        </p:spPr>
        <p:txBody>
          <a:bodyPr anchorCtr="0" anchor="t" bIns="91425" lIns="91425" rIns="91425" tIns="91425">
            <a:noAutofit/>
          </a:bodyPr>
          <a:lstStyle/>
          <a:p>
            <a:pPr lvl="0">
              <a:spcBef>
                <a:spcPts val="0"/>
              </a:spcBef>
              <a:buNone/>
            </a:pPr>
            <a:r>
              <a:rPr lang="en" sz="1200">
                <a:latin typeface="Trebuchet MS"/>
                <a:ea typeface="Trebuchet MS"/>
                <a:cs typeface="Trebuchet MS"/>
                <a:sym typeface="Trebuchet MS"/>
              </a:rPr>
              <a:t>Navigate to your new vagrant folder on the desktop. Open the command prompt in that folder with shift+Right-click:</a:t>
            </a:r>
          </a:p>
        </p:txBody>
      </p:sp>
      <p:sp>
        <p:nvSpPr>
          <p:cNvPr id="706" name="Shape 706"/>
          <p:cNvSpPr txBox="1"/>
          <p:nvPr/>
        </p:nvSpPr>
        <p:spPr>
          <a:xfrm>
            <a:off x="4743025" y="3959975"/>
            <a:ext cx="4225799" cy="497400"/>
          </a:xfrm>
          <a:prstGeom prst="rect">
            <a:avLst/>
          </a:prstGeom>
          <a:noFill/>
          <a:ln>
            <a:noFill/>
          </a:ln>
        </p:spPr>
        <p:txBody>
          <a:bodyPr anchorCtr="0" anchor="t" bIns="91425" lIns="91425" rIns="91425" tIns="91425">
            <a:noAutofit/>
          </a:bodyPr>
          <a:lstStyle/>
          <a:p>
            <a:pPr lvl="0" rtl="0">
              <a:spcBef>
                <a:spcPts val="0"/>
              </a:spcBef>
              <a:buNone/>
            </a:pPr>
            <a:r>
              <a:rPr lang="en" sz="1100">
                <a:latin typeface="Trebuchet MS"/>
                <a:ea typeface="Trebuchet MS"/>
                <a:cs typeface="Trebuchet MS"/>
                <a:sym typeface="Trebuchet MS"/>
              </a:rPr>
              <a:t>Note: The command prompt is not Cgywin, we specifically mean the command prompt on this slide:</a:t>
            </a:r>
          </a:p>
        </p:txBody>
      </p:sp>
      <p:pic>
        <p:nvPicPr>
          <p:cNvPr id="707" name="Shape 707"/>
          <p:cNvPicPr preferRelativeResize="0"/>
          <p:nvPr/>
        </p:nvPicPr>
        <p:blipFill>
          <a:blip r:embed="rId4">
            <a:alphaModFix/>
          </a:blip>
          <a:stretch>
            <a:fillRect/>
          </a:stretch>
        </p:blipFill>
        <p:spPr>
          <a:xfrm>
            <a:off x="5055700" y="4407175"/>
            <a:ext cx="3600449" cy="685800"/>
          </a:xfrm>
          <a:prstGeom prst="rect">
            <a:avLst/>
          </a:prstGeom>
          <a:noFill/>
          <a:ln>
            <a:noFill/>
          </a:ln>
        </p:spPr>
      </p:pic>
      <p:pic>
        <p:nvPicPr>
          <p:cNvPr id="708" name="Shape 708"/>
          <p:cNvPicPr preferRelativeResize="0"/>
          <p:nvPr/>
        </p:nvPicPr>
        <p:blipFill>
          <a:blip r:embed="rId5">
            <a:alphaModFix/>
          </a:blip>
          <a:stretch>
            <a:fillRect/>
          </a:stretch>
        </p:blipFill>
        <p:spPr>
          <a:xfrm>
            <a:off x="4792437" y="1301246"/>
            <a:ext cx="4126975" cy="2663028"/>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2" name="Shape 712"/>
        <p:cNvGrpSpPr/>
        <p:nvPr/>
      </p:nvGrpSpPr>
      <p:grpSpPr>
        <a:xfrm>
          <a:off x="0" y="0"/>
          <a:ext cx="0" cy="0"/>
          <a:chOff x="0" y="0"/>
          <a:chExt cx="0" cy="0"/>
        </a:xfrm>
      </p:grpSpPr>
      <p:pic>
        <p:nvPicPr>
          <p:cNvPr id="713" name="Shape 713"/>
          <p:cNvPicPr preferRelativeResize="0"/>
          <p:nvPr/>
        </p:nvPicPr>
        <p:blipFill>
          <a:blip r:embed="rId3">
            <a:alphaModFix/>
          </a:blip>
          <a:stretch>
            <a:fillRect/>
          </a:stretch>
        </p:blipFill>
        <p:spPr>
          <a:xfrm>
            <a:off x="152400" y="2395150"/>
            <a:ext cx="4251024" cy="1396399"/>
          </a:xfrm>
          <a:prstGeom prst="rect">
            <a:avLst/>
          </a:prstGeom>
          <a:noFill/>
          <a:ln>
            <a:noFill/>
          </a:ln>
        </p:spPr>
      </p:pic>
      <p:pic>
        <p:nvPicPr>
          <p:cNvPr id="714" name="Shape 714"/>
          <p:cNvPicPr preferRelativeResize="0"/>
          <p:nvPr/>
        </p:nvPicPr>
        <p:blipFill>
          <a:blip r:embed="rId4">
            <a:alphaModFix/>
          </a:blip>
          <a:stretch>
            <a:fillRect/>
          </a:stretch>
        </p:blipFill>
        <p:spPr>
          <a:xfrm>
            <a:off x="4696861" y="2395150"/>
            <a:ext cx="4691563" cy="1396400"/>
          </a:xfrm>
          <a:prstGeom prst="rect">
            <a:avLst/>
          </a:prstGeom>
          <a:noFill/>
          <a:ln>
            <a:noFill/>
          </a:ln>
        </p:spPr>
      </p:pic>
      <p:sp>
        <p:nvSpPr>
          <p:cNvPr id="715" name="Shape 715"/>
          <p:cNvSpPr txBox="1"/>
          <p:nvPr>
            <p:ph idx="4294967295"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716" name="Shape 716"/>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17" name="Shape 717"/>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18" name="Shape 718"/>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19" name="Shape 719"/>
          <p:cNvSpPr txBox="1"/>
          <p:nvPr/>
        </p:nvSpPr>
        <p:spPr>
          <a:xfrm>
            <a:off x="3356250" y="1683725"/>
            <a:ext cx="2431500" cy="377700"/>
          </a:xfrm>
          <a:prstGeom prst="rect">
            <a:avLst/>
          </a:prstGeom>
          <a:noFill/>
          <a:ln>
            <a:noFill/>
          </a:ln>
        </p:spPr>
        <p:txBody>
          <a:bodyPr anchorCtr="0" anchor="t" bIns="91425" lIns="91425" rIns="91425" tIns="91425">
            <a:noAutofit/>
          </a:bodyPr>
          <a:lstStyle/>
          <a:p>
            <a:pPr lvl="0" algn="ctr">
              <a:spcBef>
                <a:spcPts val="0"/>
              </a:spcBef>
              <a:buNone/>
            </a:pPr>
            <a:r>
              <a:rPr lang="en" sz="1800">
                <a:highlight>
                  <a:srgbClr val="C9DAF8"/>
                </a:highlight>
                <a:latin typeface="Consolas"/>
                <a:ea typeface="Consolas"/>
                <a:cs typeface="Consolas"/>
                <a:sym typeface="Consolas"/>
              </a:rPr>
              <a:t>vagrant --version</a:t>
            </a:r>
          </a:p>
        </p:txBody>
      </p:sp>
      <p:sp>
        <p:nvSpPr>
          <p:cNvPr id="720" name="Shape 720"/>
          <p:cNvSpPr txBox="1"/>
          <p:nvPr/>
        </p:nvSpPr>
        <p:spPr>
          <a:xfrm>
            <a:off x="152400" y="4228175"/>
            <a:ext cx="8671500" cy="7023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If you see any number that doesn’t start with “1.9” or if you get an error altogether please use your post-its, or shout out!</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4" name="Shape 724"/>
        <p:cNvGrpSpPr/>
        <p:nvPr/>
      </p:nvGrpSpPr>
      <p:grpSpPr>
        <a:xfrm>
          <a:off x="0" y="0"/>
          <a:ext cx="0" cy="0"/>
          <a:chOff x="0" y="0"/>
          <a:chExt cx="0" cy="0"/>
        </a:xfrm>
      </p:grpSpPr>
      <p:sp>
        <p:nvSpPr>
          <p:cNvPr id="725" name="Shape 725"/>
          <p:cNvSpPr txBox="1"/>
          <p:nvPr/>
        </p:nvSpPr>
        <p:spPr>
          <a:xfrm>
            <a:off x="652950" y="691425"/>
            <a:ext cx="7838100" cy="702000"/>
          </a:xfrm>
          <a:prstGeom prst="rect">
            <a:avLst/>
          </a:prstGeom>
          <a:noFill/>
          <a:ln cap="flat" cmpd="sng" w="9525">
            <a:solidFill>
              <a:schemeClr val="lt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latin typeface="Trebuchet MS"/>
                <a:ea typeface="Trebuchet MS"/>
                <a:cs typeface="Trebuchet MS"/>
                <a:sym typeface="Trebuchet MS"/>
              </a:rPr>
              <a:t>Type </a:t>
            </a:r>
            <a:r>
              <a:rPr b="1" lang="en" sz="1800">
                <a:highlight>
                  <a:srgbClr val="D0E0E3"/>
                </a:highlight>
                <a:latin typeface="Consolas"/>
                <a:ea typeface="Consolas"/>
                <a:cs typeface="Consolas"/>
                <a:sym typeface="Consolas"/>
              </a:rPr>
              <a:t>vagrant box add --name aspace</a:t>
            </a:r>
            <a:r>
              <a:rPr lang="en" sz="1800">
                <a:latin typeface="Trebuchet MS"/>
                <a:ea typeface="Trebuchet MS"/>
                <a:cs typeface="Trebuchet MS"/>
                <a:sym typeface="Trebuchet MS"/>
              </a:rPr>
              <a:t> and leave a space, then drag:</a:t>
            </a:r>
          </a:p>
          <a:p>
            <a:pPr lvl="0" rtl="0" algn="ctr">
              <a:spcBef>
                <a:spcPts val="0"/>
              </a:spcBef>
              <a:buNone/>
            </a:pPr>
            <a:r>
              <a:rPr lang="en" sz="1800">
                <a:latin typeface="Trebuchet MS"/>
                <a:ea typeface="Trebuchet MS"/>
                <a:cs typeface="Trebuchet MS"/>
                <a:sym typeface="Trebuchet MS"/>
              </a:rPr>
              <a:t>(see next slide to confirm before hitting enter)</a:t>
            </a:r>
          </a:p>
        </p:txBody>
      </p:sp>
      <p:pic>
        <p:nvPicPr>
          <p:cNvPr id="726" name="Shape 726"/>
          <p:cNvPicPr preferRelativeResize="0"/>
          <p:nvPr/>
        </p:nvPicPr>
        <p:blipFill>
          <a:blip r:embed="rId3">
            <a:alphaModFix/>
          </a:blip>
          <a:stretch>
            <a:fillRect/>
          </a:stretch>
        </p:blipFill>
        <p:spPr>
          <a:xfrm>
            <a:off x="1350387" y="1503925"/>
            <a:ext cx="6443213" cy="3461474"/>
          </a:xfrm>
          <a:prstGeom prst="rect">
            <a:avLst/>
          </a:prstGeom>
          <a:noFill/>
          <a:ln>
            <a:noFill/>
          </a:ln>
        </p:spPr>
      </p:pic>
      <p:sp>
        <p:nvSpPr>
          <p:cNvPr id="727" name="Shape 727"/>
          <p:cNvSpPr txBox="1"/>
          <p:nvPr/>
        </p:nvSpPr>
        <p:spPr>
          <a:xfrm>
            <a:off x="652949" y="109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1" name="Shape 731"/>
        <p:cNvGrpSpPr/>
        <p:nvPr/>
      </p:nvGrpSpPr>
      <p:grpSpPr>
        <a:xfrm>
          <a:off x="0" y="0"/>
          <a:ext cx="0" cy="0"/>
          <a:chOff x="0" y="0"/>
          <a:chExt cx="0" cy="0"/>
        </a:xfrm>
      </p:grpSpPr>
      <p:sp>
        <p:nvSpPr>
          <p:cNvPr id="732" name="Shape 732"/>
          <p:cNvSpPr txBox="1"/>
          <p:nvPr/>
        </p:nvSpPr>
        <p:spPr>
          <a:xfrm>
            <a:off x="1878299" y="9962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It should look like this now. If it does, hit Enter:</a:t>
            </a:r>
          </a:p>
        </p:txBody>
      </p:sp>
      <p:pic>
        <p:nvPicPr>
          <p:cNvPr id="733" name="Shape 733"/>
          <p:cNvPicPr preferRelativeResize="0"/>
          <p:nvPr/>
        </p:nvPicPr>
        <p:blipFill>
          <a:blip r:embed="rId3">
            <a:alphaModFix/>
          </a:blip>
          <a:stretch>
            <a:fillRect/>
          </a:stretch>
        </p:blipFill>
        <p:spPr>
          <a:xfrm>
            <a:off x="152400" y="1616550"/>
            <a:ext cx="8839199" cy="1910388"/>
          </a:xfrm>
          <a:prstGeom prst="rect">
            <a:avLst/>
          </a:prstGeom>
          <a:noFill/>
          <a:ln>
            <a:noFill/>
          </a:ln>
        </p:spPr>
      </p:pic>
      <p:sp>
        <p:nvSpPr>
          <p:cNvPr id="734" name="Shape 734"/>
          <p:cNvSpPr txBox="1"/>
          <p:nvPr/>
        </p:nvSpPr>
        <p:spPr>
          <a:xfrm>
            <a:off x="652949" y="490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 APIs do?</a:t>
            </a:r>
          </a:p>
        </p:txBody>
      </p:sp>
      <p:sp>
        <p:nvSpPr>
          <p:cNvPr id="135" name="Shape 135"/>
          <p:cNvSpPr txBox="1"/>
          <p:nvPr/>
        </p:nvSpPr>
        <p:spPr>
          <a:xfrm>
            <a:off x="370725" y="1145050"/>
            <a:ext cx="8248200" cy="36159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the prior slide suggests, APIs make it possible for </a:t>
            </a:r>
            <a:r>
              <a:rPr b="1" lang="en" sz="1800">
                <a:latin typeface="Trebuchet MS"/>
                <a:ea typeface="Trebuchet MS"/>
                <a:cs typeface="Trebuchet MS"/>
                <a:sym typeface="Trebuchet MS"/>
              </a:rPr>
              <a:t>applications to interact (or interface) with one another</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are </a:t>
            </a:r>
            <a:r>
              <a:rPr b="1" lang="en" sz="1800">
                <a:latin typeface="Trebuchet MS"/>
                <a:ea typeface="Trebuchet MS"/>
                <a:cs typeface="Trebuchet MS"/>
                <a:sym typeface="Trebuchet MS"/>
              </a:rPr>
              <a:t>not new</a:t>
            </a:r>
            <a:r>
              <a:rPr lang="en" sz="1800">
                <a:latin typeface="Trebuchet MS"/>
                <a:ea typeface="Trebuchet MS"/>
                <a:cs typeface="Trebuchet MS"/>
                <a:sym typeface="Trebuchet MS"/>
              </a:rPr>
              <a:t>, and there are </a:t>
            </a:r>
            <a:r>
              <a:rPr b="1" lang="en" sz="1800">
                <a:latin typeface="Trebuchet MS"/>
                <a:ea typeface="Trebuchet MS"/>
                <a:cs typeface="Trebuchet MS"/>
                <a:sym typeface="Trebuchet MS"/>
              </a:rPr>
              <a:t>many types</a:t>
            </a:r>
            <a:r>
              <a:rPr lang="en" sz="1800">
                <a:latin typeface="Trebuchet MS"/>
                <a:ea typeface="Trebuchet MS"/>
                <a:cs typeface="Trebuchet MS"/>
                <a:sym typeface="Trebuchet MS"/>
              </a:rPr>
              <a:t> of APIs.  </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When you copy content from a Word document to your clipboard, then paste that content into an Outlook e-mail, it works because your computer operating system, which both your versions of Word and Outlook are programmed to run on, uses an API to </a:t>
            </a:r>
            <a:r>
              <a:rPr b="1" lang="en" sz="1800">
                <a:latin typeface="Trebuchet MS"/>
                <a:ea typeface="Trebuchet MS"/>
                <a:cs typeface="Trebuchet MS"/>
                <a:sym typeface="Trebuchet MS"/>
              </a:rPr>
              <a:t>allow the interchange of information</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tell software developers the </a:t>
            </a:r>
            <a:r>
              <a:rPr b="1" lang="en" sz="1800">
                <a:latin typeface="Trebuchet MS"/>
                <a:ea typeface="Trebuchet MS"/>
                <a:cs typeface="Trebuchet MS"/>
                <a:sym typeface="Trebuchet MS"/>
              </a:rPr>
              <a:t>rules of the road</a:t>
            </a:r>
            <a:r>
              <a:rPr lang="en" sz="1800">
                <a:latin typeface="Trebuchet MS"/>
                <a:ea typeface="Trebuchet MS"/>
                <a:cs typeface="Trebuchet MS"/>
                <a:sym typeface="Trebuchet MS"/>
              </a:rPr>
              <a:t> that they must follow if they want their applications to play well with others.</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000">
                <a:latin typeface="Trebuchet MS"/>
                <a:ea typeface="Trebuchet MS"/>
                <a:cs typeface="Trebuchet MS"/>
                <a:sym typeface="Trebuchet MS"/>
              </a:rPr>
              <a:t>For more: </a:t>
            </a:r>
            <a:r>
              <a:rPr lang="en" sz="1000" u="sng">
                <a:solidFill>
                  <a:schemeClr val="hlink"/>
                </a:solidFill>
                <a:latin typeface="Trebuchet MS"/>
                <a:ea typeface="Trebuchet MS"/>
                <a:cs typeface="Trebuchet MS"/>
                <a:sym typeface="Trebuchet MS"/>
                <a:hlinkClick r:id="rId3"/>
              </a:rPr>
              <a:t>http://readwrite.com/2013/09/19/api-defined/</a:t>
            </a:r>
          </a:p>
          <a:p>
            <a:pPr lvl="0">
              <a:spcBef>
                <a:spcPts val="0"/>
              </a:spcBef>
              <a:buNone/>
            </a:pPr>
            <a:r>
              <a:t/>
            </a:r>
            <a:endParaRPr sz="1800"/>
          </a:p>
          <a:p>
            <a:pPr lvl="0" rtl="0">
              <a:spcBef>
                <a:spcPts val="0"/>
              </a:spcBef>
              <a:buNone/>
            </a:pPr>
            <a:r>
              <a:t/>
            </a:r>
            <a:endParaRPr sz="1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8" name="Shape 738"/>
        <p:cNvGrpSpPr/>
        <p:nvPr/>
      </p:nvGrpSpPr>
      <p:grpSpPr>
        <a:xfrm>
          <a:off x="0" y="0"/>
          <a:ext cx="0" cy="0"/>
          <a:chOff x="0" y="0"/>
          <a:chExt cx="0" cy="0"/>
        </a:xfrm>
      </p:grpSpPr>
      <p:sp>
        <p:nvSpPr>
          <p:cNvPr id="739" name="Shape 739"/>
          <p:cNvSpPr txBox="1"/>
          <p:nvPr>
            <p:ph idx="4294967295"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Initialize Vagrant</a:t>
            </a:r>
          </a:p>
        </p:txBody>
      </p:sp>
      <p:cxnSp>
        <p:nvCxnSpPr>
          <p:cNvPr id="740" name="Shape 740"/>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41" name="Shape 741"/>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42" name="Shape 742"/>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43" name="Shape 743"/>
          <p:cNvSpPr txBox="1"/>
          <p:nvPr/>
        </p:nvSpPr>
        <p:spPr>
          <a:xfrm>
            <a:off x="2956350" y="1683725"/>
            <a:ext cx="31974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init aspace</a:t>
            </a:r>
          </a:p>
        </p:txBody>
      </p:sp>
      <p:pic>
        <p:nvPicPr>
          <p:cNvPr id="744" name="Shape 744"/>
          <p:cNvPicPr preferRelativeResize="0"/>
          <p:nvPr/>
        </p:nvPicPr>
        <p:blipFill>
          <a:blip r:embed="rId3">
            <a:alphaModFix/>
          </a:blip>
          <a:stretch>
            <a:fillRect/>
          </a:stretch>
        </p:blipFill>
        <p:spPr>
          <a:xfrm>
            <a:off x="4726049" y="2800499"/>
            <a:ext cx="4188525" cy="599475"/>
          </a:xfrm>
          <a:prstGeom prst="rect">
            <a:avLst/>
          </a:prstGeom>
          <a:noFill/>
          <a:ln>
            <a:noFill/>
          </a:ln>
        </p:spPr>
      </p:pic>
      <p:pic>
        <p:nvPicPr>
          <p:cNvPr descr="1.jpg" id="745" name="Shape 745"/>
          <p:cNvPicPr preferRelativeResize="0"/>
          <p:nvPr/>
        </p:nvPicPr>
        <p:blipFill>
          <a:blip r:embed="rId4">
            <a:alphaModFix/>
          </a:blip>
          <a:stretch>
            <a:fillRect/>
          </a:stretch>
        </p:blipFill>
        <p:spPr>
          <a:xfrm>
            <a:off x="96899" y="2623174"/>
            <a:ext cx="4397251" cy="95412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9" name="Shape 749"/>
        <p:cNvGrpSpPr/>
        <p:nvPr/>
      </p:nvGrpSpPr>
      <p:grpSpPr>
        <a:xfrm>
          <a:off x="0" y="0"/>
          <a:ext cx="0" cy="0"/>
          <a:chOff x="0" y="0"/>
          <a:chExt cx="0" cy="0"/>
        </a:xfrm>
      </p:grpSpPr>
      <p:pic>
        <p:nvPicPr>
          <p:cNvPr id="750" name="Shape 750"/>
          <p:cNvPicPr preferRelativeResize="0"/>
          <p:nvPr/>
        </p:nvPicPr>
        <p:blipFill>
          <a:blip r:embed="rId3">
            <a:alphaModFix/>
          </a:blip>
          <a:stretch>
            <a:fillRect/>
          </a:stretch>
        </p:blipFill>
        <p:spPr>
          <a:xfrm>
            <a:off x="229450" y="2490699"/>
            <a:ext cx="4198500" cy="1499851"/>
          </a:xfrm>
          <a:prstGeom prst="rect">
            <a:avLst/>
          </a:prstGeom>
          <a:noFill/>
          <a:ln>
            <a:noFill/>
          </a:ln>
        </p:spPr>
      </p:pic>
      <p:pic>
        <p:nvPicPr>
          <p:cNvPr id="751" name="Shape 751"/>
          <p:cNvPicPr preferRelativeResize="0"/>
          <p:nvPr/>
        </p:nvPicPr>
        <p:blipFill>
          <a:blip r:embed="rId4">
            <a:alphaModFix/>
          </a:blip>
          <a:stretch>
            <a:fillRect/>
          </a:stretch>
        </p:blipFill>
        <p:spPr>
          <a:xfrm>
            <a:off x="4788949" y="2385600"/>
            <a:ext cx="4052749" cy="1710050"/>
          </a:xfrm>
          <a:prstGeom prst="rect">
            <a:avLst/>
          </a:prstGeom>
          <a:noFill/>
          <a:ln>
            <a:noFill/>
          </a:ln>
        </p:spPr>
      </p:pic>
      <p:sp>
        <p:nvSpPr>
          <p:cNvPr id="752" name="Shape 752"/>
          <p:cNvSpPr txBox="1"/>
          <p:nvPr>
            <p:ph idx="4294967295"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 up</a:t>
            </a:r>
          </a:p>
        </p:txBody>
      </p:sp>
      <p:cxnSp>
        <p:nvCxnSpPr>
          <p:cNvPr id="753" name="Shape 753"/>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754" name="Shape 754"/>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755" name="Shape 755"/>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756" name="Shape 756"/>
          <p:cNvSpPr txBox="1"/>
          <p:nvPr/>
        </p:nvSpPr>
        <p:spPr>
          <a:xfrm>
            <a:off x="3567750" y="1683712"/>
            <a:ext cx="20085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up</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0" name="Shape 760"/>
        <p:cNvGrpSpPr/>
        <p:nvPr/>
      </p:nvGrpSpPr>
      <p:grpSpPr>
        <a:xfrm>
          <a:off x="0" y="0"/>
          <a:ext cx="0" cy="0"/>
          <a:chOff x="0" y="0"/>
          <a:chExt cx="0" cy="0"/>
        </a:xfrm>
      </p:grpSpPr>
      <p:sp>
        <p:nvSpPr>
          <p:cNvPr id="761" name="Shape 761"/>
          <p:cNvSpPr txBox="1"/>
          <p:nvPr/>
        </p:nvSpPr>
        <p:spPr>
          <a:xfrm>
            <a:off x="1878300" y="1224825"/>
            <a:ext cx="5387400" cy="9735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Open browser, navigate to:</a:t>
            </a:r>
          </a:p>
          <a:p>
            <a:pPr lvl="0" rtl="0" algn="ctr">
              <a:spcBef>
                <a:spcPts val="0"/>
              </a:spcBef>
              <a:buNone/>
            </a:pP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8089</a:t>
            </a:r>
          </a:p>
        </p:txBody>
      </p:sp>
      <p:pic>
        <p:nvPicPr>
          <p:cNvPr id="762" name="Shape 762"/>
          <p:cNvPicPr preferRelativeResize="0"/>
          <p:nvPr/>
        </p:nvPicPr>
        <p:blipFill>
          <a:blip r:embed="rId3">
            <a:alphaModFix/>
          </a:blip>
          <a:stretch>
            <a:fillRect/>
          </a:stretch>
        </p:blipFill>
        <p:spPr>
          <a:xfrm>
            <a:off x="152400" y="2615675"/>
            <a:ext cx="8839202" cy="869642"/>
          </a:xfrm>
          <a:prstGeom prst="rect">
            <a:avLst/>
          </a:prstGeom>
          <a:noFill/>
          <a:ln>
            <a:noFill/>
          </a:ln>
        </p:spPr>
      </p:pic>
      <p:sp>
        <p:nvSpPr>
          <p:cNvPr id="763" name="Shape 763"/>
          <p:cNvSpPr txBox="1"/>
          <p:nvPr>
            <p:ph idx="4294967295"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Check Vagrant backend</a:t>
            </a: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7" name="Shape 767"/>
        <p:cNvGrpSpPr/>
        <p:nvPr/>
      </p:nvGrpSpPr>
      <p:grpSpPr>
        <a:xfrm>
          <a:off x="0" y="0"/>
          <a:ext cx="0" cy="0"/>
          <a:chOff x="0" y="0"/>
          <a:chExt cx="0" cy="0"/>
        </a:xfrm>
      </p:grpSpPr>
      <p:sp>
        <p:nvSpPr>
          <p:cNvPr id="768" name="Shape 768"/>
          <p:cNvSpPr txBox="1"/>
          <p:nvPr/>
        </p:nvSpPr>
        <p:spPr>
          <a:xfrm>
            <a:off x="1878300" y="10724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Try: </a:t>
            </a: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8080</a:t>
            </a:r>
          </a:p>
        </p:txBody>
      </p:sp>
      <p:pic>
        <p:nvPicPr>
          <p:cNvPr id="769" name="Shape 769"/>
          <p:cNvPicPr preferRelativeResize="0"/>
          <p:nvPr/>
        </p:nvPicPr>
        <p:blipFill>
          <a:blip r:embed="rId3">
            <a:alphaModFix/>
          </a:blip>
          <a:stretch>
            <a:fillRect/>
          </a:stretch>
        </p:blipFill>
        <p:spPr>
          <a:xfrm>
            <a:off x="152400" y="1399975"/>
            <a:ext cx="8839199" cy="2279681"/>
          </a:xfrm>
          <a:prstGeom prst="rect">
            <a:avLst/>
          </a:prstGeom>
          <a:noFill/>
          <a:ln>
            <a:noFill/>
          </a:ln>
        </p:spPr>
      </p:pic>
      <p:sp>
        <p:nvSpPr>
          <p:cNvPr id="770" name="Shape 770"/>
          <p:cNvSpPr txBox="1"/>
          <p:nvPr>
            <p:ph idx="4294967295" type="title"/>
          </p:nvPr>
        </p:nvSpPr>
        <p:spPr>
          <a:xfrm>
            <a:off x="303300" y="335375"/>
            <a:ext cx="8520600" cy="639600"/>
          </a:xfrm>
          <a:prstGeom prst="rect">
            <a:avLst/>
          </a:prstGeom>
          <a:solidFill>
            <a:schemeClr val="accent4"/>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Check Vagrant staff interface</a:t>
            </a:r>
          </a:p>
        </p:txBody>
      </p:sp>
      <p:sp>
        <p:nvSpPr>
          <p:cNvPr id="771" name="Shape 771"/>
          <p:cNvSpPr txBox="1"/>
          <p:nvPr/>
        </p:nvSpPr>
        <p:spPr>
          <a:xfrm>
            <a:off x="152400" y="3877475"/>
            <a:ext cx="8839200" cy="10971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Now you have a personal ArchivesSpace! It’s yours and it’s re-useable! Look around.</a:t>
            </a:r>
          </a:p>
          <a:p>
            <a:pPr lvl="0" rtl="0" algn="ctr">
              <a:spcBef>
                <a:spcPts val="0"/>
              </a:spcBef>
              <a:buNone/>
            </a:pPr>
            <a:r>
              <a:t/>
            </a:r>
            <a:endParaRPr sz="800">
              <a:latin typeface="Trebuchet MS"/>
              <a:ea typeface="Trebuchet MS"/>
              <a:cs typeface="Trebuchet MS"/>
              <a:sym typeface="Trebuchet MS"/>
            </a:endParaRPr>
          </a:p>
          <a:p>
            <a:pPr lvl="0" rtl="0" algn="ctr">
              <a:spcBef>
                <a:spcPts val="0"/>
              </a:spcBef>
              <a:buNone/>
            </a:pPr>
            <a:r>
              <a:rPr b="1" lang="en" sz="1800">
                <a:latin typeface="Trebuchet MS"/>
                <a:ea typeface="Trebuchet MS"/>
                <a:cs typeface="Trebuchet MS"/>
                <a:sym typeface="Trebuchet MS"/>
              </a:rPr>
              <a:t>Username: admin</a:t>
            </a:r>
          </a:p>
          <a:p>
            <a:pPr lvl="0" rtl="0" algn="ctr">
              <a:spcBef>
                <a:spcPts val="0"/>
              </a:spcBef>
              <a:buNone/>
            </a:pPr>
            <a:r>
              <a:rPr b="1" lang="en" sz="1800">
                <a:latin typeface="Trebuchet MS"/>
                <a:ea typeface="Trebuchet MS"/>
                <a:cs typeface="Trebuchet MS"/>
                <a:sym typeface="Trebuchet MS"/>
              </a:rPr>
              <a:t>Password: admin</a:t>
            </a: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75" name="Shape 775"/>
        <p:cNvGrpSpPr/>
        <p:nvPr/>
      </p:nvGrpSpPr>
      <p:grpSpPr>
        <a:xfrm>
          <a:off x="0" y="0"/>
          <a:ext cx="0" cy="0"/>
          <a:chOff x="0" y="0"/>
          <a:chExt cx="0" cy="0"/>
        </a:xfrm>
      </p:grpSpPr>
      <p:sp>
        <p:nvSpPr>
          <p:cNvPr id="776" name="Shape 776"/>
          <p:cNvSpPr txBox="1"/>
          <p:nvPr>
            <p:ph type="title"/>
          </p:nvPr>
        </p:nvSpPr>
        <p:spPr>
          <a:xfrm>
            <a:off x="406425" y="709200"/>
            <a:ext cx="8296800" cy="3605400"/>
          </a:xfrm>
          <a:prstGeom prst="rect">
            <a:avLst/>
          </a:prstGeom>
          <a:ln cap="flat" cmpd="sng" w="762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POST: ArchivesSpace</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0" name="Shape 780"/>
        <p:cNvGrpSpPr/>
        <p:nvPr/>
      </p:nvGrpSpPr>
      <p:grpSpPr>
        <a:xfrm>
          <a:off x="0" y="0"/>
          <a:ext cx="0" cy="0"/>
          <a:chOff x="0" y="0"/>
          <a:chExt cx="0" cy="0"/>
        </a:xfrm>
      </p:grpSpPr>
      <p:sp>
        <p:nvSpPr>
          <p:cNvPr id="781" name="Shape 781"/>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ArchivesSpace!</a:t>
            </a:r>
          </a:p>
        </p:txBody>
      </p:sp>
      <p:sp>
        <p:nvSpPr>
          <p:cNvPr id="782" name="Shape 782"/>
          <p:cNvSpPr txBox="1"/>
          <p:nvPr/>
        </p:nvSpPr>
        <p:spPr>
          <a:xfrm>
            <a:off x="348750" y="1027950"/>
            <a:ext cx="8446500" cy="3784200"/>
          </a:xfrm>
          <a:prstGeom prst="rect">
            <a:avLst/>
          </a:prstGeom>
          <a:noFill/>
          <a:ln>
            <a:noFill/>
          </a:ln>
        </p:spPr>
        <p:txBody>
          <a:bodyPr anchorCtr="0" anchor="t" bIns="91425" lIns="91425" rIns="91425" tIns="91425">
            <a:noAutofit/>
          </a:bodyPr>
          <a:lstStyle/>
          <a:p>
            <a:pPr lvl="0">
              <a:spcBef>
                <a:spcPts val="0"/>
              </a:spcBef>
              <a:buNone/>
            </a:pPr>
            <a:r>
              <a:rPr lang="en">
                <a:solidFill>
                  <a:schemeClr val="dk2"/>
                </a:solidFill>
                <a:latin typeface="Trebuchet MS"/>
                <a:ea typeface="Trebuchet MS"/>
                <a:cs typeface="Trebuchet MS"/>
                <a:sym typeface="Trebuchet MS"/>
              </a:rPr>
              <a:t>Scenario: You have successfully migrated into -- or have begun to use -- an instance of ASpace at your institution, </a:t>
            </a:r>
            <a:r>
              <a:rPr lang="en">
                <a:latin typeface="Trebuchet MS"/>
                <a:ea typeface="Trebuchet MS"/>
                <a:cs typeface="Trebuchet MS"/>
                <a:sym typeface="Trebuchet MS"/>
              </a:rPr>
              <a:t>but…</a:t>
            </a:r>
          </a:p>
          <a:p>
            <a:pPr lvl="0">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There’s all this new functionality, what do I do with it?</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don’t have barcodes for my containers, or I have faux codes</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 have barcodes, but they’re not in ArchivesSpace.  How do I get them in without ruining a student worker’s semester?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are new fields where there were no fields before</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I’d love to use URIs for Agents, but that’s a lot of work</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BARCODES, again with the barcodes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We didn’t use Archivists’ Toolkit for accessions, how do I get them in now?</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Suppressing</a:t>
            </a:r>
            <a:r>
              <a:rPr lang="en">
                <a:latin typeface="Trebuchet MS"/>
                <a:ea typeface="Trebuchet MS"/>
                <a:cs typeface="Trebuchet MS"/>
                <a:sym typeface="Trebuchet MS"/>
              </a:rPr>
              <a:t> and unsuppressing, publishing and unpublishing, and how do I publish everything but not </a:t>
            </a:r>
            <a:r>
              <a:rPr i="1" lang="en">
                <a:latin typeface="Trebuchet MS"/>
                <a:ea typeface="Trebuchet MS"/>
                <a:cs typeface="Trebuchet MS"/>
                <a:sym typeface="Trebuchet MS"/>
              </a:rPr>
              <a:t>those </a:t>
            </a:r>
            <a:r>
              <a:rPr lang="en">
                <a:latin typeface="Trebuchet MS"/>
                <a:ea typeface="Trebuchet MS"/>
                <a:cs typeface="Trebuchet MS"/>
                <a:sym typeface="Trebuchet MS"/>
              </a:rPr>
              <a:t>things?</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As some of you know, it’s a huge undertaking and you might have dozens/hundreds/thousands of old and new problems.</a:t>
            </a: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6" name="Shape 786"/>
        <p:cNvGrpSpPr/>
        <p:nvPr/>
      </p:nvGrpSpPr>
      <p:grpSpPr>
        <a:xfrm>
          <a:off x="0" y="0"/>
          <a:ext cx="0" cy="0"/>
          <a:chOff x="0" y="0"/>
          <a:chExt cx="0" cy="0"/>
        </a:xfrm>
      </p:grpSpPr>
      <p:sp>
        <p:nvSpPr>
          <p:cNvPr id="787" name="Shape 787"/>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788" name="Shape 788"/>
          <p:cNvSpPr txBox="1"/>
          <p:nvPr/>
        </p:nvSpPr>
        <p:spPr>
          <a:xfrm>
            <a:off x="3487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We don’t have </a:t>
            </a:r>
            <a:r>
              <a:rPr b="1" lang="en">
                <a:latin typeface="Trebuchet MS"/>
                <a:ea typeface="Trebuchet MS"/>
                <a:cs typeface="Trebuchet MS"/>
                <a:sym typeface="Trebuchet MS"/>
              </a:rPr>
              <a:t>container profiles</a:t>
            </a:r>
            <a:r>
              <a:rPr lang="en">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
        <p:nvSpPr>
          <p:cNvPr id="789" name="Shape 789"/>
          <p:cNvSpPr txBox="1"/>
          <p:nvPr/>
        </p:nvSpPr>
        <p:spPr>
          <a:xfrm>
            <a:off x="489125" y="3159200"/>
            <a:ext cx="8229600" cy="18489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sz="1200">
                <a:latin typeface="Trebuchet MS"/>
                <a:ea typeface="Trebuchet MS"/>
                <a:cs typeface="Trebuchet MS"/>
                <a:sym typeface="Trebuchet MS"/>
              </a:rPr>
              <a:t>Extra archivisty sidebar</a:t>
            </a:r>
          </a:p>
          <a:p>
            <a:pPr lvl="0">
              <a:spcBef>
                <a:spcPts val="0"/>
              </a:spcBef>
              <a:buNone/>
            </a:pPr>
            <a:r>
              <a:t/>
            </a:r>
            <a:endParaRPr b="1" sz="1200">
              <a:latin typeface="Trebuchet MS"/>
              <a:ea typeface="Trebuchet MS"/>
              <a:cs typeface="Trebuchet MS"/>
              <a:sym typeface="Trebuchet MS"/>
            </a:endParaRPr>
          </a:p>
          <a:p>
            <a:pPr indent="-304800" lvl="0" marL="457200" rtl="0">
              <a:spcBef>
                <a:spcPts val="0"/>
              </a:spcBef>
              <a:buSzPct val="100000"/>
              <a:buFont typeface="Trebuchet MS"/>
              <a:buChar char="●"/>
            </a:pPr>
            <a:r>
              <a:rPr lang="en" sz="1200">
                <a:latin typeface="Trebuchet MS"/>
                <a:ea typeface="Trebuchet MS"/>
                <a:cs typeface="Trebuchet MS"/>
                <a:sym typeface="Trebuchet MS"/>
              </a:rPr>
              <a:t>These are, in fact, all problems we’ve addressed (or are addressing) at Johns Hopkins.  And this is exactly how we did (or will be) solving these issues.</a:t>
            </a:r>
          </a:p>
          <a:p>
            <a:pPr indent="-304800" lvl="0" marL="457200" rtl="0">
              <a:spcBef>
                <a:spcPts val="0"/>
              </a:spcBef>
              <a:buSzPct val="100000"/>
              <a:buChar char="●"/>
            </a:pPr>
            <a:r>
              <a:rPr lang="en" sz="1200">
                <a:latin typeface="Trebuchet MS"/>
                <a:ea typeface="Trebuchet MS"/>
                <a:cs typeface="Trebuchet MS"/>
                <a:sym typeface="Trebuchet MS"/>
              </a:rPr>
              <a:t>If you switch out </a:t>
            </a:r>
            <a:r>
              <a:rPr b="1" lang="en" sz="1200">
                <a:latin typeface="Trebuchet MS"/>
                <a:ea typeface="Trebuchet MS"/>
                <a:cs typeface="Trebuchet MS"/>
                <a:sym typeface="Trebuchet MS"/>
              </a:rPr>
              <a:t>"container profiles"</a:t>
            </a:r>
            <a:r>
              <a:rPr lang="en" sz="1200">
                <a:latin typeface="Trebuchet MS"/>
                <a:ea typeface="Trebuchet MS"/>
                <a:cs typeface="Trebuchet MS"/>
                <a:sym typeface="Trebuchet MS"/>
              </a:rPr>
              <a:t> for </a:t>
            </a:r>
            <a:r>
              <a:rPr b="1" lang="en" sz="1200">
                <a:latin typeface="Trebuchet MS"/>
                <a:ea typeface="Trebuchet MS"/>
                <a:cs typeface="Trebuchet MS"/>
                <a:sym typeface="Trebuchet MS"/>
              </a:rPr>
              <a:t>"agent records"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"subject headings"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“digital objects,”</a:t>
            </a:r>
            <a:r>
              <a:rPr lang="en" sz="1200">
                <a:latin typeface="Trebuchet MS"/>
                <a:ea typeface="Trebuchet MS"/>
                <a:cs typeface="Trebuchet MS"/>
                <a:sym typeface="Trebuchet MS"/>
              </a:rPr>
              <a:t> the steps are similar and will likely transfer.  Namely:</a:t>
            </a:r>
          </a:p>
          <a:p>
            <a:pPr indent="-304800" lvl="1" marL="914400" rtl="0">
              <a:spcBef>
                <a:spcPts val="0"/>
              </a:spcBef>
              <a:buSzPct val="100000"/>
              <a:buFont typeface="Trebuchet MS"/>
              <a:buChar char="○"/>
            </a:pPr>
            <a:r>
              <a:rPr lang="en" sz="1200">
                <a:latin typeface="Trebuchet MS"/>
                <a:ea typeface="Trebuchet MS"/>
                <a:cs typeface="Trebuchet MS"/>
                <a:sym typeface="Trebuchet MS"/>
              </a:rPr>
              <a:t>Create new records</a:t>
            </a:r>
          </a:p>
          <a:p>
            <a:pPr indent="-304800" lvl="1" marL="914400" rtl="0">
              <a:spcBef>
                <a:spcPts val="0"/>
              </a:spcBef>
              <a:buSzPct val="100000"/>
              <a:buFont typeface="Trebuchet MS"/>
              <a:buChar char="○"/>
            </a:pPr>
            <a:r>
              <a:rPr lang="en" sz="1200">
                <a:latin typeface="Trebuchet MS"/>
                <a:ea typeface="Trebuchet MS"/>
                <a:cs typeface="Trebuchet MS"/>
                <a:sym typeface="Trebuchet MS"/>
              </a:rPr>
              <a:t>Modify existing records</a:t>
            </a:r>
          </a:p>
          <a:p>
            <a:pPr indent="-304800" lvl="1" marL="914400">
              <a:spcBef>
                <a:spcPts val="0"/>
              </a:spcBef>
              <a:buSzPct val="100000"/>
              <a:buFont typeface="Trebuchet MS"/>
              <a:buChar char="○"/>
            </a:pPr>
            <a:r>
              <a:rPr lang="en" sz="1200">
                <a:latin typeface="Trebuchet MS"/>
                <a:ea typeface="Trebuchet MS"/>
                <a:cs typeface="Trebuchet MS"/>
                <a:sym typeface="Trebuchet MS"/>
              </a:rPr>
              <a:t>Link records</a:t>
            </a: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3" name="Shape 793"/>
        <p:cNvGrpSpPr/>
        <p:nvPr/>
      </p:nvGrpSpPr>
      <p:grpSpPr>
        <a:xfrm>
          <a:off x="0" y="0"/>
          <a:ext cx="0" cy="0"/>
          <a:chOff x="0" y="0"/>
          <a:chExt cx="0" cy="0"/>
        </a:xfrm>
      </p:grpSpPr>
      <p:sp>
        <p:nvSpPr>
          <p:cNvPr id="794" name="Shape 794"/>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795" name="Shape 795"/>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796" name="Shape 796"/>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797" name="Shape 797"/>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8" name="Shape 798"/>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99" name="Shape 799"/>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800" name="Shape 800"/>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
        <p:nvSpPr>
          <p:cNvPr id="801" name="Shape 801"/>
          <p:cNvSpPr txBox="1"/>
          <p:nvPr>
            <p:ph type="title"/>
          </p:nvPr>
        </p:nvSpPr>
        <p:spPr>
          <a:xfrm>
            <a:off x="311700" y="411575"/>
            <a:ext cx="8520600" cy="639600"/>
          </a:xfrm>
          <a:prstGeom prst="rect">
            <a:avLst/>
          </a:prstGeom>
          <a:solidFill>
            <a:srgbClr val="EA9999"/>
          </a:solidFill>
        </p:spPr>
        <p:txBody>
          <a:bodyPr anchorCtr="0" anchor="t" bIns="91425" lIns="91425" rIns="91425" tIns="91425">
            <a:noAutofit/>
          </a:bodyPr>
          <a:lstStyle/>
          <a:p>
            <a:pPr lvl="0" rtl="0">
              <a:spcBef>
                <a:spcPts val="0"/>
              </a:spcBef>
              <a:buNone/>
            </a:pPr>
            <a:r>
              <a:rPr lang="en"/>
              <a:t>API possibilities</a:t>
            </a: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05" name="Shape 805"/>
        <p:cNvGrpSpPr/>
        <p:nvPr/>
      </p:nvGrpSpPr>
      <p:grpSpPr>
        <a:xfrm>
          <a:off x="0" y="0"/>
          <a:ext cx="0" cy="0"/>
          <a:chOff x="0" y="0"/>
          <a:chExt cx="0" cy="0"/>
        </a:xfrm>
      </p:grpSpPr>
      <p:sp>
        <p:nvSpPr>
          <p:cNvPr id="806" name="Shape 806"/>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GUI- Container profiles</a:t>
            </a: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0" name="Shape 810"/>
        <p:cNvGrpSpPr/>
        <p:nvPr/>
      </p:nvGrpSpPr>
      <p:grpSpPr>
        <a:xfrm>
          <a:off x="0" y="0"/>
          <a:ext cx="0" cy="0"/>
          <a:chOff x="0" y="0"/>
          <a:chExt cx="0" cy="0"/>
        </a:xfrm>
      </p:grpSpPr>
      <p:sp>
        <p:nvSpPr>
          <p:cNvPr id="811" name="Shape 811"/>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Container profiles</a:t>
            </a:r>
          </a:p>
        </p:txBody>
      </p:sp>
      <p:pic>
        <p:nvPicPr>
          <p:cNvPr id="812" name="Shape 812"/>
          <p:cNvPicPr preferRelativeResize="0"/>
          <p:nvPr/>
        </p:nvPicPr>
        <p:blipFill>
          <a:blip r:embed="rId3">
            <a:alphaModFix/>
          </a:blip>
          <a:stretch>
            <a:fillRect/>
          </a:stretch>
        </p:blipFill>
        <p:spPr>
          <a:xfrm>
            <a:off x="4440524" y="1500900"/>
            <a:ext cx="4372849" cy="2901649"/>
          </a:xfrm>
          <a:prstGeom prst="rect">
            <a:avLst/>
          </a:prstGeom>
          <a:noFill/>
          <a:ln>
            <a:noFill/>
          </a:ln>
        </p:spPr>
      </p:pic>
      <p:sp>
        <p:nvSpPr>
          <p:cNvPr id="813" name="Shape 813"/>
          <p:cNvSpPr txBox="1"/>
          <p:nvPr/>
        </p:nvSpPr>
        <p:spPr>
          <a:xfrm>
            <a:off x="428000" y="1175275"/>
            <a:ext cx="4110000" cy="35529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What’s a container profile?</a:t>
            </a:r>
          </a:p>
          <a:p>
            <a:pPr lvl="0">
              <a:spcBef>
                <a:spcPts val="0"/>
              </a:spcBef>
              <a:buNone/>
            </a:pPr>
            <a:r>
              <a:t/>
            </a:r>
            <a:endParaRPr>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ASpace offers “container modeling” for the first time in the archives world.</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None/>
            </a:pPr>
            <a:r>
              <a:rPr lang="en">
                <a:solidFill>
                  <a:schemeClr val="dk2"/>
                </a:solidFill>
                <a:latin typeface="Trebuchet MS"/>
                <a:ea typeface="Trebuchet MS"/>
                <a:cs typeface="Trebuchet MS"/>
                <a:sym typeface="Trebuchet MS"/>
              </a:rPr>
              <a:t>Every type of box (ex. record carton) in your library gets its own record (a profile), which records its height, width, and depth. </a:t>
            </a:r>
            <a:r>
              <a:rPr lang="en">
                <a:latin typeface="Trebuchet MS"/>
                <a:ea typeface="Trebuchet MS"/>
                <a:cs typeface="Trebuchet MS"/>
                <a:sym typeface="Trebuchet MS"/>
              </a:rPr>
              <a:t>This helps calculate space on a huge scale, and is a game-changer for some repositories.</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we have boxes o’plenty ---------------&gt;</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But to use this feature, we need to get their profiles into AS.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